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68"/>
  </p:notesMasterIdLst>
  <p:sldIdLst>
    <p:sldId id="464" r:id="rId2"/>
    <p:sldId id="466" r:id="rId3"/>
    <p:sldId id="467" r:id="rId4"/>
    <p:sldId id="465" r:id="rId5"/>
    <p:sldId id="353" r:id="rId6"/>
    <p:sldId id="258" r:id="rId7"/>
    <p:sldId id="348" r:id="rId8"/>
    <p:sldId id="260" r:id="rId9"/>
    <p:sldId id="400" r:id="rId10"/>
    <p:sldId id="350" r:id="rId11"/>
    <p:sldId id="263" r:id="rId12"/>
    <p:sldId id="264" r:id="rId13"/>
    <p:sldId id="359" r:id="rId14"/>
    <p:sldId id="462" r:id="rId15"/>
    <p:sldId id="415" r:id="rId16"/>
    <p:sldId id="272" r:id="rId17"/>
    <p:sldId id="410" r:id="rId18"/>
    <p:sldId id="356" r:id="rId19"/>
    <p:sldId id="274" r:id="rId20"/>
    <p:sldId id="275" r:id="rId21"/>
    <p:sldId id="281" r:id="rId22"/>
    <p:sldId id="401" r:id="rId23"/>
    <p:sldId id="402" r:id="rId24"/>
    <p:sldId id="403" r:id="rId25"/>
    <p:sldId id="409" r:id="rId26"/>
    <p:sldId id="282" r:id="rId27"/>
    <p:sldId id="419" r:id="rId28"/>
    <p:sldId id="418" r:id="rId29"/>
    <p:sldId id="284" r:id="rId30"/>
    <p:sldId id="290" r:id="rId31"/>
    <p:sldId id="428" r:id="rId32"/>
    <p:sldId id="325" r:id="rId33"/>
    <p:sldId id="333" r:id="rId34"/>
    <p:sldId id="326" r:id="rId35"/>
    <p:sldId id="327" r:id="rId36"/>
    <p:sldId id="328" r:id="rId37"/>
    <p:sldId id="427" r:id="rId38"/>
    <p:sldId id="295" r:id="rId39"/>
    <p:sldId id="299" r:id="rId40"/>
    <p:sldId id="301" r:id="rId41"/>
    <p:sldId id="342" r:id="rId42"/>
    <p:sldId id="302" r:id="rId43"/>
    <p:sldId id="341" r:id="rId44"/>
    <p:sldId id="339" r:id="rId45"/>
    <p:sldId id="429" r:id="rId46"/>
    <p:sldId id="431" r:id="rId47"/>
    <p:sldId id="432" r:id="rId48"/>
    <p:sldId id="434" r:id="rId49"/>
    <p:sldId id="448" r:id="rId50"/>
    <p:sldId id="437" r:id="rId51"/>
    <p:sldId id="438" r:id="rId52"/>
    <p:sldId id="439" r:id="rId53"/>
    <p:sldId id="442" r:id="rId54"/>
    <p:sldId id="445" r:id="rId55"/>
    <p:sldId id="446" r:id="rId56"/>
    <p:sldId id="447" r:id="rId57"/>
    <p:sldId id="308" r:id="rId58"/>
    <p:sldId id="310" r:id="rId59"/>
    <p:sldId id="345" r:id="rId60"/>
    <p:sldId id="312" r:id="rId61"/>
    <p:sldId id="315" r:id="rId62"/>
    <p:sldId id="469" r:id="rId63"/>
    <p:sldId id="473" r:id="rId64"/>
    <p:sldId id="470" r:id="rId65"/>
    <p:sldId id="471" r:id="rId66"/>
    <p:sldId id="472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54DA39-89A5-4FC1-9FF9-12B2FE25C74D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D54146-7917-4A00-9296-08927CF69EB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5E6C188A-B6D5-442F-B545-20C2A41AB7F4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88D1532-2F8C-41AD-8CAF-2BDD4B96B5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6C188A-B6D5-442F-B545-20C2A41AB7F4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8D1532-2F8C-41AD-8CAF-2BDD4B96B5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6C188A-B6D5-442F-B545-20C2A41AB7F4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8D1532-2F8C-41AD-8CAF-2BDD4B96B5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968DBF-FA29-4FEF-B615-2CE8198E7AEF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0EE4086-A0D8-4557-A80A-D5DC2EBF52A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772400" cy="1206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219200" y="1600200"/>
            <a:ext cx="3810000" cy="44958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81600" y="1600200"/>
            <a:ext cx="38100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3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814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5934A-2EF5-473D-8DBF-9DD15D5309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683A46B-75B9-4903-8C35-069461F6E8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6C188A-B6D5-442F-B545-20C2A41AB7F4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8D1532-2F8C-41AD-8CAF-2BDD4B96B5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6C188A-B6D5-442F-B545-20C2A41AB7F4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8D1532-2F8C-41AD-8CAF-2BDD4B96B5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6C188A-B6D5-442F-B545-20C2A41AB7F4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8D1532-2F8C-41AD-8CAF-2BDD4B96B5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6C188A-B6D5-442F-B545-20C2A41AB7F4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8D1532-2F8C-41AD-8CAF-2BDD4B96B5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6C188A-B6D5-442F-B545-20C2A41AB7F4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8D1532-2F8C-41AD-8CAF-2BDD4B96B5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6C188A-B6D5-442F-B545-20C2A41AB7F4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8D1532-2F8C-41AD-8CAF-2BDD4B96B5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6C188A-B6D5-442F-B545-20C2A41AB7F4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8D1532-2F8C-41AD-8CAF-2BDD4B96B5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6C188A-B6D5-442F-B545-20C2A41AB7F4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8D1532-2F8C-41AD-8CAF-2BDD4B96B5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fld id="{5E6C188A-B6D5-442F-B545-20C2A41AB7F4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fld id="{788D1532-2F8C-41AD-8CAF-2BDD4B96B59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1" r:id="rId1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usc.edu/hsc/dental/ohisto/Cards/tth/16_bb.html" TargetMode="Externa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usc.edu/hsc/dental/ohisto/Cards/tth/10_bb.html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usc.edu/hsc/dental/ohisto/Cards/tth/21_big.html" TargetMode="Externa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www.usc.edu/hsc/dental/ohisto/Cards/tth/02_bb.html" TargetMode="Externa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usc.edu/hsc/dental/ohisto/Cards/tth/41_big.html" TargetMode="Externa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usc.edu/hsc/dental/ohisto/Cards/tth/42_big.html" TargetMode="Externa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6.bin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usc.edu/hsc/dental/ohisto/Cards/tth/31_big.html" TargetMode="Externa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usc.edu/hsc/dental/opfs/CP/68bb.html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eg"/><Relationship Id="rId4" Type="http://schemas.openxmlformats.org/officeDocument/2006/relationships/hyperlink" Target="http://www.usc.edu/hsc/dental/ohisto/Cards/tth/22_big.html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4"/>
          <p:cNvSpPr txBox="1">
            <a:spLocks noChangeArrowheads="1"/>
          </p:cNvSpPr>
          <p:nvPr/>
        </p:nvSpPr>
        <p:spPr bwMode="auto">
          <a:xfrm>
            <a:off x="2154238" y="381000"/>
            <a:ext cx="74898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Book Antiqua" pitchFamily="18" charset="0"/>
              </a:rPr>
              <a:t>RUNGTA COLLEGE OF DENTAL SCIENCES &amp; RESEARCH </a:t>
            </a:r>
          </a:p>
        </p:txBody>
      </p:sp>
      <p:sp>
        <p:nvSpPr>
          <p:cNvPr id="29699" name="TextBox 6"/>
          <p:cNvSpPr txBox="1">
            <a:spLocks noChangeArrowheads="1"/>
          </p:cNvSpPr>
          <p:nvPr/>
        </p:nvSpPr>
        <p:spPr bwMode="auto">
          <a:xfrm>
            <a:off x="152400" y="5715000"/>
            <a:ext cx="85455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latin typeface="Book Antiqua" pitchFamily="18" charset="0"/>
              </a:rPr>
              <a:t>DEPARTMENT OF ORAL PATHOLOGY  </a:t>
            </a:r>
          </a:p>
        </p:txBody>
      </p:sp>
      <p:pic>
        <p:nvPicPr>
          <p:cNvPr id="29700" name="Picture 7"/>
          <p:cNvPicPr>
            <a:picLocks noChangeAspect="1"/>
          </p:cNvPicPr>
          <p:nvPr/>
        </p:nvPicPr>
        <p:blipFill>
          <a:blip r:embed="rId2"/>
          <a:srcRect l="15781" r="15781"/>
          <a:stretch>
            <a:fillRect/>
          </a:stretch>
        </p:blipFill>
        <p:spPr bwMode="auto">
          <a:xfrm>
            <a:off x="0" y="0"/>
            <a:ext cx="19288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28625" y="2714625"/>
            <a:ext cx="8229600" cy="1143000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9600" dirty="0" smtClean="0">
                <a:solidFill>
                  <a:schemeClr val="bg2"/>
                </a:solidFill>
                <a:latin typeface="Californian FB" pitchFamily="18" charset="0"/>
              </a:rPr>
              <a:t>Dentin</a:t>
            </a:r>
            <a:endParaRPr lang="en-IN" sz="5400" dirty="0">
              <a:solidFill>
                <a:schemeClr val="bg2"/>
              </a:solidFill>
              <a:latin typeface="Californian FB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52400" y="2160588"/>
            <a:ext cx="8915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2800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371600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  <a:latin typeface="Times New Roman" pitchFamily="18" charset="0"/>
              </a:rPr>
              <a:t>FUNCTIONS	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7010400" cy="4114800"/>
          </a:xfrm>
        </p:spPr>
        <p:txBody>
          <a:bodyPr/>
          <a:lstStyle/>
          <a:p>
            <a:pPr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2800" dirty="0">
                <a:latin typeface="Times New Roman" pitchFamily="18" charset="0"/>
              </a:rPr>
              <a:t>Protects the soft connective tissue of pulp.</a:t>
            </a:r>
          </a:p>
          <a:p>
            <a:pPr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2800" dirty="0">
                <a:latin typeface="Times New Roman" pitchFamily="18" charset="0"/>
              </a:rPr>
              <a:t>Forms the main bulk of </a:t>
            </a:r>
            <a:r>
              <a:rPr lang="en-US" sz="2800" dirty="0" smtClean="0">
                <a:latin typeface="Times New Roman" pitchFamily="18" charset="0"/>
              </a:rPr>
              <a:t>tooth &amp; gives form to tooth (shape &amp; size).</a:t>
            </a:r>
            <a:r>
              <a:rPr lang="en-US" sz="2800" dirty="0">
                <a:latin typeface="Times New Roman" pitchFamily="18" charset="0"/>
              </a:rPr>
              <a:t>	</a:t>
            </a:r>
          </a:p>
          <a:p>
            <a:pPr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2800" dirty="0">
                <a:latin typeface="Times New Roman" pitchFamily="18" charset="0"/>
              </a:rPr>
              <a:t>Induces differentiation of </a:t>
            </a:r>
            <a:r>
              <a:rPr lang="en-US" sz="2800" dirty="0" err="1">
                <a:latin typeface="Times New Roman" pitchFamily="18" charset="0"/>
              </a:rPr>
              <a:t>ameloblasts</a:t>
            </a:r>
            <a:r>
              <a:rPr lang="en-US" sz="2800" dirty="0">
                <a:latin typeface="Times New Roman" pitchFamily="18" charset="0"/>
              </a:rPr>
              <a:t>.</a:t>
            </a:r>
            <a:endParaRPr lang="en-US" sz="2800" i="1" dirty="0">
              <a:latin typeface="Times New Roman" pitchFamily="18" charset="0"/>
            </a:endParaRPr>
          </a:p>
          <a:p>
            <a:pPr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2800" dirty="0">
                <a:latin typeface="Times New Roman" pitchFamily="18" charset="0"/>
              </a:rPr>
              <a:t>Healing (Tertiary dentin formation).</a:t>
            </a:r>
          </a:p>
          <a:p>
            <a:pPr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2800" dirty="0">
                <a:latin typeface="Times New Roman" pitchFamily="18" charset="0"/>
              </a:rPr>
              <a:t>Sensory (contains </a:t>
            </a:r>
            <a:r>
              <a:rPr lang="en-US" sz="2800" dirty="0" err="1">
                <a:latin typeface="Times New Roman" pitchFamily="18" charset="0"/>
              </a:rPr>
              <a:t>myelinated</a:t>
            </a:r>
            <a:r>
              <a:rPr lang="en-US" sz="2800" dirty="0">
                <a:latin typeface="Times New Roman" pitchFamily="18" charset="0"/>
              </a:rPr>
              <a:t> nerves).	</a:t>
            </a:r>
          </a:p>
          <a:p>
            <a:pPr>
              <a:buFont typeface="Wingdings" pitchFamily="2" charset="2"/>
              <a:buBlip>
                <a:blip r:embed="rId2"/>
              </a:buBlip>
            </a:pPr>
            <a:endParaRPr lang="en-US" sz="280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66800" y="-152400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Structure of Dentin </a:t>
            </a:r>
            <a:endParaRPr lang="en-US" sz="4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7498080" cy="51816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Dentinal tubules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Intertubular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dentin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Peritubular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dentin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Odontoblastic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processes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Predentin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Interglobular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dentin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Incremental lines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Neonatal line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Tome’s granular layer</a:t>
            </a:r>
          </a:p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7" descr="Figure_08-22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 l="27299"/>
          <a:stretch>
            <a:fillRect/>
          </a:stretch>
        </p:blipFill>
        <p:spPr>
          <a:xfrm>
            <a:off x="5212080" y="0"/>
            <a:ext cx="3140370" cy="6858000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13716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Dentinal tubules</a:t>
            </a:r>
            <a:endParaRPr lang="en-US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95400"/>
            <a:ext cx="5334000" cy="4663440"/>
          </a:xfrm>
        </p:spPr>
        <p:txBody>
          <a:bodyPr/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Main content of dentin</a:t>
            </a: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COURSE: </a:t>
            </a:r>
          </a:p>
          <a:p>
            <a:pPr lvl="1"/>
            <a:r>
              <a:rPr lang="en-US" sz="2000" dirty="0" smtClean="0"/>
              <a:t>S shaped curve – </a:t>
            </a:r>
          </a:p>
          <a:p>
            <a:pPr lvl="1">
              <a:buNone/>
            </a:pPr>
            <a:r>
              <a:rPr lang="en-US" sz="2000" dirty="0" smtClean="0"/>
              <a:t>	called </a:t>
            </a:r>
            <a:r>
              <a:rPr lang="en-US" sz="2000" b="1" dirty="0" smtClean="0"/>
              <a:t>PRIMARY CURVATURE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Doubly curved course : </a:t>
            </a:r>
          </a:p>
          <a:p>
            <a:pPr lvl="1">
              <a:buNone/>
            </a:pPr>
            <a:r>
              <a:rPr lang="en-US" sz="2000" dirty="0" smtClean="0"/>
              <a:t>	starting at right angles to the </a:t>
            </a:r>
            <a:r>
              <a:rPr lang="en-US" sz="2000" dirty="0" err="1" smtClean="0"/>
              <a:t>pulpal</a:t>
            </a:r>
            <a:r>
              <a:rPr lang="en-US" sz="2000" dirty="0" smtClean="0"/>
              <a:t> surface and ending perpendicular to the DEJ and CDJ</a:t>
            </a:r>
          </a:p>
          <a:p>
            <a:endParaRPr lang="en-US" sz="2400" dirty="0"/>
          </a:p>
        </p:txBody>
      </p:sp>
      <p:pic>
        <p:nvPicPr>
          <p:cNvPr id="5" name="Content Placeholder 4" descr="3_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-20000"/>
          </a:blip>
          <a:srcRect r="29046"/>
          <a:stretch>
            <a:fillRect/>
          </a:stretch>
        </p:blipFill>
        <p:spPr bwMode="auto">
          <a:xfrm>
            <a:off x="5562600" y="685800"/>
            <a:ext cx="2971800" cy="547925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924800" y="685800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pulp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8800" y="5410200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DEJ</a:t>
            </a:r>
            <a:endParaRPr lang="en-IN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5257800" cy="4663440"/>
          </a:xfrm>
        </p:spPr>
        <p:txBody>
          <a:bodyPr/>
          <a:lstStyle/>
          <a:p>
            <a:r>
              <a:rPr lang="en-US" b="1" dirty="0" smtClean="0">
                <a:solidFill>
                  <a:srgbClr val="00B0F0"/>
                </a:solidFill>
              </a:rPr>
              <a:t>EXTENT :</a:t>
            </a:r>
            <a:endParaRPr lang="en-US" dirty="0" smtClean="0"/>
          </a:p>
          <a:p>
            <a:pPr lvl="1"/>
            <a:r>
              <a:rPr lang="en-US" dirty="0" smtClean="0"/>
              <a:t>Crown – DEJ to pulp</a:t>
            </a:r>
          </a:p>
          <a:p>
            <a:pPr lvl="1"/>
            <a:r>
              <a:rPr lang="en-US" dirty="0" smtClean="0"/>
              <a:t>Root – CDJ to pulp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Tubules are longer than the thickness of dentin</a:t>
            </a:r>
          </a:p>
          <a:p>
            <a:endParaRPr lang="en-IN" dirty="0"/>
          </a:p>
        </p:txBody>
      </p:sp>
      <p:pic>
        <p:nvPicPr>
          <p:cNvPr id="5" name="Picture 7" descr="Figure_08-22"/>
          <p:cNvPicPr>
            <a:picLocks noChangeAspect="1" noChangeArrowheads="1"/>
          </p:cNvPicPr>
          <p:nvPr/>
        </p:nvPicPr>
        <p:blipFill>
          <a:blip r:embed="rId2"/>
          <a:srcRect l="27299"/>
          <a:stretch>
            <a:fillRect/>
          </a:stretch>
        </p:blipFill>
        <p:spPr>
          <a:xfrm>
            <a:off x="5943600" y="0"/>
            <a:ext cx="3140370" cy="6858000"/>
          </a:xfrm>
          <a:prstGeom prst="rect">
            <a:avLst/>
          </a:prstGeom>
          <a:noFill/>
          <a:ln/>
        </p:spPr>
      </p:pic>
      <p:pic>
        <p:nvPicPr>
          <p:cNvPr id="4" name="Picture 2" descr="E:\Users\Dr.Shudhanshu Dixit\Desktop\8974_6409_5.jpg"/>
          <p:cNvPicPr>
            <a:picLocks noChangeAspect="1" noChangeArrowheads="1"/>
          </p:cNvPicPr>
          <p:nvPr/>
        </p:nvPicPr>
        <p:blipFill>
          <a:blip r:embed="rId3"/>
          <a:srcRect r="53750"/>
          <a:stretch>
            <a:fillRect/>
          </a:stretch>
        </p:blipFill>
        <p:spPr bwMode="auto">
          <a:xfrm>
            <a:off x="914400" y="1447800"/>
            <a:ext cx="2438400" cy="4217774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962400" y="2209800"/>
            <a:ext cx="56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DEJ</a:t>
            </a:r>
            <a:endParaRPr lang="en-IN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2590800" y="2286000"/>
            <a:ext cx="1447800" cy="1524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851816" y="3821668"/>
            <a:ext cx="573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CDJ</a:t>
            </a:r>
            <a:endParaRPr lang="en-IN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2480216" y="3897868"/>
            <a:ext cx="1447800" cy="1524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32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44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33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325" r="44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Types of dentin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Coronal dentin</a:t>
            </a: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Radicular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dentin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Predentin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Intertubular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dentin</a:t>
            </a: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Peritubular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dentin</a:t>
            </a: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Interglobular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dentin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Primary dentin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Secondary dentin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Tertiary dentin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7400" y="1992868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Based on extent</a:t>
            </a:r>
            <a:endParaRPr lang="en-IN" dirty="0"/>
          </a:p>
        </p:txBody>
      </p:sp>
      <p:sp>
        <p:nvSpPr>
          <p:cNvPr id="7" name="TextBox 6"/>
          <p:cNvSpPr txBox="1"/>
          <p:nvPr/>
        </p:nvSpPr>
        <p:spPr>
          <a:xfrm>
            <a:off x="5418253" y="4953000"/>
            <a:ext cx="2811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Based on time of formation </a:t>
            </a:r>
            <a:endParaRPr lang="en-IN" dirty="0"/>
          </a:p>
        </p:txBody>
      </p:sp>
      <p:sp>
        <p:nvSpPr>
          <p:cNvPr id="8" name="TextBox 7"/>
          <p:cNvSpPr txBox="1"/>
          <p:nvPr/>
        </p:nvSpPr>
        <p:spPr>
          <a:xfrm>
            <a:off x="5927023" y="3429000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Based on location</a:t>
            </a:r>
            <a:endParaRPr lang="en-IN" dirty="0"/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3200400" y="2133601"/>
            <a:ext cx="2438400" cy="761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>
            <a:off x="3429000" y="3429001"/>
            <a:ext cx="2209800" cy="2285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>
            <a:off x="3276600" y="3124199"/>
            <a:ext cx="2362200" cy="457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>
            <a:off x="3124200" y="4876800"/>
            <a:ext cx="2209800" cy="152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 flipV="1">
            <a:off x="3352800" y="3733798"/>
            <a:ext cx="2286000" cy="7620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0800000" flipV="1">
            <a:off x="3276600" y="5334000"/>
            <a:ext cx="2057400" cy="152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0800000" flipV="1">
            <a:off x="3429000" y="3809998"/>
            <a:ext cx="2209800" cy="30480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0800000" flipV="1">
            <a:off x="3200400" y="2286000"/>
            <a:ext cx="2438400" cy="152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0800000">
            <a:off x="3200401" y="5181600"/>
            <a:ext cx="2133603" cy="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381000"/>
            <a:ext cx="7498080" cy="58674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Primary dentin</a:t>
            </a:r>
          </a:p>
          <a:p>
            <a:pPr lvl="1"/>
            <a:r>
              <a:rPr lang="en-US" dirty="0" smtClean="0"/>
              <a:t>Mantle dentin</a:t>
            </a:r>
          </a:p>
          <a:p>
            <a:pPr lvl="1"/>
            <a:r>
              <a:rPr lang="en-US" dirty="0" err="1" smtClean="0"/>
              <a:t>Circumpulpal</a:t>
            </a:r>
            <a:r>
              <a:rPr lang="en-US" dirty="0" smtClean="0"/>
              <a:t> dentin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Tertiary dentin</a:t>
            </a:r>
          </a:p>
          <a:p>
            <a:pPr>
              <a:buNone/>
            </a:pPr>
            <a:r>
              <a:rPr lang="en-US" dirty="0" smtClean="0"/>
              <a:t>	Also called as:</a:t>
            </a:r>
          </a:p>
          <a:p>
            <a:pPr lvl="1"/>
            <a:r>
              <a:rPr lang="en-US" dirty="0" smtClean="0"/>
              <a:t>Reactionary dentin</a:t>
            </a:r>
          </a:p>
          <a:p>
            <a:pPr lvl="1"/>
            <a:r>
              <a:rPr lang="en-US" dirty="0" smtClean="0"/>
              <a:t>Reparative dentin</a:t>
            </a:r>
          </a:p>
          <a:p>
            <a:pPr lvl="1"/>
            <a:r>
              <a:rPr lang="en-US" dirty="0" err="1" smtClean="0"/>
              <a:t>Osteodentin</a:t>
            </a:r>
            <a:endParaRPr lang="en-US" dirty="0" smtClean="0"/>
          </a:p>
          <a:p>
            <a:pPr lvl="1"/>
            <a:endParaRPr lang="en-IN" dirty="0" smtClean="0"/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70512" y="990600"/>
            <a:ext cx="3697288" cy="468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098" name="Picture 2" descr="I:\4da57740-3c17-451e-a3c2-3e8216294b12.gif"/>
          <p:cNvPicPr>
            <a:picLocks noChangeAspect="1" noChangeArrowheads="1"/>
          </p:cNvPicPr>
          <p:nvPr/>
        </p:nvPicPr>
        <p:blipFill>
          <a:blip r:embed="rId2"/>
          <a:srcRect t="7114" r="35633" b="6333"/>
          <a:stretch>
            <a:fillRect/>
          </a:stretch>
        </p:blipFill>
        <p:spPr bwMode="auto">
          <a:xfrm>
            <a:off x="0" y="0"/>
            <a:ext cx="5334000" cy="6857999"/>
          </a:xfrm>
          <a:prstGeom prst="rect">
            <a:avLst/>
          </a:prstGeom>
          <a:noFill/>
        </p:spPr>
      </p:pic>
      <p:sp>
        <p:nvSpPr>
          <p:cNvPr id="5" name="Right Brace 4"/>
          <p:cNvSpPr/>
          <p:nvPr/>
        </p:nvSpPr>
        <p:spPr>
          <a:xfrm>
            <a:off x="5562600" y="1600200"/>
            <a:ext cx="609600" cy="1371600"/>
          </a:xfrm>
          <a:prstGeom prst="righ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ight Brace 5"/>
          <p:cNvSpPr/>
          <p:nvPr/>
        </p:nvSpPr>
        <p:spPr>
          <a:xfrm>
            <a:off x="5562600" y="3048000"/>
            <a:ext cx="762000" cy="2819400"/>
          </a:xfrm>
          <a:prstGeom prst="righ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extBox 6"/>
          <p:cNvSpPr txBox="1"/>
          <p:nvPr/>
        </p:nvSpPr>
        <p:spPr>
          <a:xfrm>
            <a:off x="6248400" y="1944469"/>
            <a:ext cx="951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Coronal</a:t>
            </a:r>
          </a:p>
          <a:p>
            <a:r>
              <a:rPr lang="en-US" dirty="0" smtClean="0"/>
              <a:t>dentin</a:t>
            </a:r>
            <a:endParaRPr lang="en-IN" dirty="0"/>
          </a:p>
        </p:txBody>
      </p:sp>
      <p:sp>
        <p:nvSpPr>
          <p:cNvPr id="9" name="TextBox 8"/>
          <p:cNvSpPr txBox="1"/>
          <p:nvPr/>
        </p:nvSpPr>
        <p:spPr>
          <a:xfrm>
            <a:off x="6400800" y="4078069"/>
            <a:ext cx="1047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Radicular</a:t>
            </a:r>
            <a:endParaRPr lang="en-US" dirty="0" smtClean="0"/>
          </a:p>
          <a:p>
            <a:r>
              <a:rPr lang="en-US" dirty="0" smtClean="0"/>
              <a:t>dentin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00B0F0"/>
                </a:solidFill>
              </a:rPr>
              <a:t>Peritubular</a:t>
            </a:r>
            <a:r>
              <a:rPr lang="en-US" b="1" dirty="0" smtClean="0">
                <a:solidFill>
                  <a:srgbClr val="00B0F0"/>
                </a:solidFill>
              </a:rPr>
              <a:t> dentin / </a:t>
            </a:r>
            <a:r>
              <a:rPr lang="en-US" dirty="0" err="1" smtClean="0">
                <a:solidFill>
                  <a:srgbClr val="00B0F0"/>
                </a:solidFill>
              </a:rPr>
              <a:t>Intratubular</a:t>
            </a:r>
            <a:r>
              <a:rPr lang="en-US" dirty="0" smtClean="0">
                <a:solidFill>
                  <a:srgbClr val="00B0F0"/>
                </a:solidFill>
              </a:rPr>
              <a:t> dentin 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Immediately surrounds the dentinal tubules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Forms the wall of tubules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Highly mineralized (9%) than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intertubular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dentin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Lost after decalcification –as they are highly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mineralised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and appear as empty space surrounding the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odontoblastic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process</a:t>
            </a:r>
          </a:p>
          <a:p>
            <a:pPr>
              <a:buNone/>
            </a:pPr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5"/>
          <p:cNvSpPr>
            <a:spLocks noGrp="1"/>
          </p:cNvSpPr>
          <p:nvPr>
            <p:ph type="title"/>
          </p:nvPr>
        </p:nvSpPr>
        <p:spPr>
          <a:xfrm>
            <a:off x="1143000" y="304800"/>
            <a:ext cx="6945313" cy="1103313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Specific learning Objectives </a:t>
            </a:r>
            <a:endParaRPr lang="en-US" sz="3100" b="1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785813" y="1785938"/>
          <a:ext cx="7786743" cy="4071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0014">
                  <a:extLst>
                    <a:ext uri="{9D8B030D-6E8A-4147-A177-3AD203B41FA5}"/>
                  </a:extLst>
                </a:gridCol>
                <a:gridCol w="2209800">
                  <a:extLst>
                    <a:ext uri="{9D8B030D-6E8A-4147-A177-3AD203B41FA5}"/>
                  </a:extLst>
                </a:gridCol>
                <a:gridCol w="1866929">
                  <a:extLst>
                    <a:ext uri="{9D8B030D-6E8A-4147-A177-3AD203B41FA5}"/>
                  </a:extLst>
                </a:gridCol>
              </a:tblGrid>
              <a:tr h="64692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Core areas* 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Domain</a:t>
                      </a:r>
                      <a:r>
                        <a:rPr lang="en-US" baseline="0" dirty="0"/>
                        <a:t> **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Category #</a:t>
                      </a:r>
                    </a:p>
                  </a:txBody>
                  <a:tcPr marL="68580" marR="68580"/>
                </a:tc>
                <a:extLst>
                  <a:ext uri="{0D108BD9-81ED-4DB2-BD59-A6C34878D82A}"/>
                </a:extLst>
              </a:tr>
              <a:tr h="70151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400" dirty="0" smtClean="0"/>
                        <a:t>Introduction to dentin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COGNITIVE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MUST KNOW</a:t>
                      </a:r>
                      <a:endParaRPr lang="en-US" dirty="0"/>
                    </a:p>
                  </a:txBody>
                  <a:tcPr marL="68580" marR="68580"/>
                </a:tc>
                <a:extLst>
                  <a:ext uri="{0D108BD9-81ED-4DB2-BD59-A6C34878D82A}"/>
                </a:extLst>
              </a:tr>
              <a:tr h="272352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Physical and chemical properties </a:t>
                      </a:r>
                    </a:p>
                    <a:p>
                      <a:pPr algn="ctr">
                        <a:defRPr/>
                      </a:pPr>
                      <a:r>
                        <a:rPr lang="en-US" sz="1600" dirty="0" smtClean="0"/>
                        <a:t>Classification of dentin</a:t>
                      </a:r>
                    </a:p>
                    <a:p>
                      <a:pPr algn="ctr">
                        <a:defRPr/>
                      </a:pPr>
                      <a:r>
                        <a:rPr lang="en-US" sz="1600" dirty="0" smtClean="0"/>
                        <a:t>Structure of dentin</a:t>
                      </a:r>
                    </a:p>
                    <a:p>
                      <a:pPr algn="ctr">
                        <a:defRPr/>
                      </a:pPr>
                      <a:r>
                        <a:rPr lang="en-US" sz="1600" dirty="0" smtClean="0"/>
                        <a:t>Functions of dentin</a:t>
                      </a:r>
                    </a:p>
                    <a:p>
                      <a:pPr algn="ctr">
                        <a:defRPr/>
                      </a:pPr>
                      <a:r>
                        <a:rPr lang="en-US" sz="1600" dirty="0" err="1" smtClean="0"/>
                        <a:t>Dentinogenesis</a:t>
                      </a:r>
                      <a:endParaRPr lang="en-US" sz="1600" dirty="0" smtClean="0"/>
                    </a:p>
                    <a:p>
                      <a:pPr algn="ctr">
                        <a:defRPr/>
                      </a:pPr>
                      <a:r>
                        <a:rPr lang="en-US" sz="1600" dirty="0" smtClean="0"/>
                        <a:t>Age changes of dentin</a:t>
                      </a:r>
                      <a:endParaRPr lang="en-IN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COGNITIVE</a:t>
                      </a:r>
                    </a:p>
                    <a:p>
                      <a:pPr algn="ctr"/>
                      <a:r>
                        <a:rPr lang="en-US" dirty="0" smtClean="0"/>
                        <a:t>COGNITIVE</a:t>
                      </a:r>
                    </a:p>
                    <a:p>
                      <a:pPr algn="ctr"/>
                      <a:r>
                        <a:rPr lang="en-US" dirty="0" smtClean="0"/>
                        <a:t>COGNITIVE</a:t>
                      </a:r>
                    </a:p>
                    <a:p>
                      <a:pPr algn="ctr"/>
                      <a:r>
                        <a:rPr lang="en-US" dirty="0" smtClean="0"/>
                        <a:t>COGNITIVE</a:t>
                      </a:r>
                    </a:p>
                    <a:p>
                      <a:pPr algn="ctr"/>
                      <a:r>
                        <a:rPr lang="en-US" dirty="0" smtClean="0"/>
                        <a:t>COGNITIVE</a:t>
                      </a:r>
                    </a:p>
                    <a:p>
                      <a:pPr algn="ctr"/>
                      <a:r>
                        <a:rPr lang="en-US" dirty="0" smtClean="0"/>
                        <a:t>COGNITIVE</a:t>
                      </a:r>
                    </a:p>
                    <a:p>
                      <a:pPr algn="ctr"/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MUST KNOW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MUST KNOW</a:t>
                      </a:r>
                    </a:p>
                    <a:p>
                      <a:pPr algn="ctr"/>
                      <a:r>
                        <a:rPr lang="en-US" dirty="0" smtClean="0"/>
                        <a:t>MUST KNOW</a:t>
                      </a:r>
                    </a:p>
                    <a:p>
                      <a:pPr algn="ctr"/>
                      <a:r>
                        <a:rPr lang="en-US" dirty="0" smtClean="0"/>
                        <a:t> MUST KNOW </a:t>
                      </a:r>
                    </a:p>
                    <a:p>
                      <a:pPr algn="ctr"/>
                      <a:r>
                        <a:rPr lang="en-US" dirty="0" smtClean="0"/>
                        <a:t>MUST</a:t>
                      </a:r>
                      <a:r>
                        <a:rPr lang="en-US" baseline="0" dirty="0" smtClean="0"/>
                        <a:t> KNOW</a:t>
                      </a:r>
                      <a:endParaRPr lang="en-US" dirty="0"/>
                    </a:p>
                  </a:txBody>
                  <a:tcPr marL="68580" marR="68580"/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0D2B76-9282-46C2-95BF-1C46FA0064F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37160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00B0F0"/>
                </a:solidFill>
              </a:rPr>
              <a:t>Intertubular</a:t>
            </a:r>
            <a:r>
              <a:rPr lang="en-US" dirty="0" smtClean="0">
                <a:solidFill>
                  <a:srgbClr val="00B0F0"/>
                </a:solidFill>
              </a:rPr>
              <a:t> dentin 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4572000" cy="4800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Constitutes the main body of the dentin</a:t>
            </a:r>
          </a:p>
          <a:p>
            <a:endParaRPr lang="en-US" sz="2800" dirty="0" smtClean="0"/>
          </a:p>
          <a:p>
            <a:r>
              <a:rPr lang="en-US" sz="2800" dirty="0" smtClean="0"/>
              <a:t>Located between the dentinal tubules or between zones of </a:t>
            </a:r>
            <a:r>
              <a:rPr lang="en-US" sz="2800" dirty="0" err="1" smtClean="0"/>
              <a:t>peritubular</a:t>
            </a:r>
            <a:r>
              <a:rPr lang="en-US" sz="2800" dirty="0" smtClean="0"/>
              <a:t> dentin</a:t>
            </a:r>
          </a:p>
          <a:p>
            <a:endParaRPr lang="en-US" sz="2800" dirty="0" smtClean="0"/>
          </a:p>
          <a:p>
            <a:r>
              <a:rPr lang="en-US" sz="2800" dirty="0" err="1" smtClean="0"/>
              <a:t>Mineralised</a:t>
            </a:r>
            <a:r>
              <a:rPr lang="en-US" sz="2800" dirty="0" smtClean="0"/>
              <a:t> but retained after decalcification</a:t>
            </a:r>
            <a:endParaRPr lang="el-GR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graphicFrame>
        <p:nvGraphicFramePr>
          <p:cNvPr id="41985" name="Object 2"/>
          <p:cNvGraphicFramePr>
            <a:graphicFrameLocks noChangeAspect="1"/>
          </p:cNvGraphicFramePr>
          <p:nvPr/>
        </p:nvGraphicFramePr>
        <p:xfrm>
          <a:off x="4572000" y="2039937"/>
          <a:ext cx="3966643" cy="4360863"/>
        </p:xfrm>
        <a:graphic>
          <a:graphicData uri="http://schemas.openxmlformats.org/presentationml/2006/ole">
            <p:oleObj spid="_x0000_s41985" name="Bitmap Image" r:id="rId3" imgW="2911092" imgH="3200677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042988" y="381000"/>
            <a:ext cx="7872412" cy="53387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As organic matrix undergo </a:t>
            </a:r>
            <a:r>
              <a:rPr lang="en-US" sz="2400" dirty="0" err="1" smtClean="0"/>
              <a:t>mineralisation</a:t>
            </a:r>
            <a:r>
              <a:rPr lang="en-US" sz="2400" dirty="0" smtClean="0"/>
              <a:t> </a:t>
            </a:r>
            <a:r>
              <a:rPr lang="en-US" sz="2400" dirty="0" err="1" smtClean="0"/>
              <a:t>predentin</a:t>
            </a:r>
            <a:r>
              <a:rPr lang="en-US" sz="2400" dirty="0" smtClean="0"/>
              <a:t> becomes dentin and a new layer of </a:t>
            </a:r>
            <a:r>
              <a:rPr lang="en-US" sz="2400" dirty="0" err="1" smtClean="0"/>
              <a:t>predentin</a:t>
            </a:r>
            <a:r>
              <a:rPr lang="en-US" sz="2400" dirty="0" smtClean="0"/>
              <a:t> is formed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In </a:t>
            </a:r>
            <a:r>
              <a:rPr lang="en-US" sz="2400" dirty="0" err="1" smtClean="0"/>
              <a:t>mineralised</a:t>
            </a:r>
            <a:r>
              <a:rPr lang="en-US" sz="2400" dirty="0" smtClean="0"/>
              <a:t> dentin: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sz="2400" dirty="0" smtClean="0"/>
              <a:t>	collagen fibrils are of larger diameter (100nm)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sz="2400" dirty="0" smtClean="0"/>
              <a:t>	&amp; more closely packed than in </a:t>
            </a:r>
            <a:r>
              <a:rPr lang="en-US" sz="2400" dirty="0" err="1" smtClean="0"/>
              <a:t>predentin</a:t>
            </a: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IN" sz="2400" dirty="0" smtClean="0"/>
          </a:p>
        </p:txBody>
      </p:sp>
      <p:pic>
        <p:nvPicPr>
          <p:cNvPr id="78851" name="Picture 7" descr="Figure_08-1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8600" y="3449341"/>
            <a:ext cx="8686800" cy="2799059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F0"/>
                </a:solidFill>
              </a:rPr>
              <a:t>Primary dentin</a:t>
            </a:r>
            <a:endParaRPr lang="en-IN" dirty="0">
              <a:solidFill>
                <a:srgbClr val="00B0F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33400" y="1447800"/>
            <a:ext cx="7498080" cy="4056495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buFont typeface="Arial" pitchFamily="34" charset="0"/>
              <a:buChar char="•"/>
            </a:pPr>
            <a:endParaRPr lang="en-US" sz="2800" dirty="0" smtClean="0"/>
          </a:p>
          <a:p>
            <a:pPr lvl="1">
              <a:buNone/>
            </a:pPr>
            <a:r>
              <a:rPr lang="en-US" dirty="0" smtClean="0"/>
              <a:t>? Primary 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Because it is the dentin which is formed </a:t>
            </a:r>
            <a:r>
              <a:rPr lang="en-US" u="sng" dirty="0" smtClean="0"/>
              <a:t>prior to the root completion</a:t>
            </a:r>
            <a:r>
              <a:rPr lang="en-US" dirty="0" smtClean="0"/>
              <a:t>.</a:t>
            </a:r>
          </a:p>
          <a:p>
            <a:pPr lvl="1">
              <a:buFont typeface="Arial" pitchFamily="34" charset="0"/>
              <a:buChar char="•"/>
            </a:pPr>
            <a:endParaRPr lang="en-US" sz="2800" dirty="0" smtClean="0"/>
          </a:p>
          <a:p>
            <a:pPr lvl="1">
              <a:buNone/>
            </a:pPr>
            <a:r>
              <a:rPr lang="en-US" dirty="0" smtClean="0"/>
              <a:t>2 types :-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Mantle dentin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err="1" smtClean="0"/>
              <a:t>Circumpulpal</a:t>
            </a:r>
            <a:r>
              <a:rPr lang="en-US" sz="2800" dirty="0" smtClean="0"/>
              <a:t> dentin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-1295400" y="-685800"/>
            <a:ext cx="7772400" cy="1447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00B0F0"/>
                </a:solidFill>
              </a:rPr>
              <a:t/>
            </a:r>
            <a:br>
              <a:rPr lang="en-US" dirty="0" smtClean="0">
                <a:solidFill>
                  <a:srgbClr val="00B0F0"/>
                </a:solidFill>
              </a:rPr>
            </a:br>
            <a:r>
              <a:rPr lang="en-US" dirty="0" smtClean="0">
                <a:solidFill>
                  <a:srgbClr val="00B0F0"/>
                </a:solidFill>
              </a:rPr>
              <a:t/>
            </a:r>
            <a:br>
              <a:rPr lang="en-US" dirty="0" smtClean="0">
                <a:solidFill>
                  <a:srgbClr val="00B0F0"/>
                </a:solidFill>
              </a:rPr>
            </a:br>
            <a:r>
              <a:rPr lang="en-US" dirty="0" smtClean="0">
                <a:solidFill>
                  <a:srgbClr val="00B0F0"/>
                </a:solidFill>
              </a:rPr>
              <a:t/>
            </a:r>
            <a:br>
              <a:rPr lang="en-US" dirty="0" smtClean="0">
                <a:solidFill>
                  <a:srgbClr val="00B0F0"/>
                </a:solidFill>
              </a:rPr>
            </a:br>
            <a:r>
              <a:rPr lang="en-US" u="sng" dirty="0" smtClean="0">
                <a:solidFill>
                  <a:srgbClr val="00B0F0"/>
                </a:solidFill>
              </a:rPr>
              <a:t>Mantle dentin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76400"/>
            <a:ext cx="4557713" cy="37465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First formed </a:t>
            </a:r>
            <a:r>
              <a:rPr lang="en-US" sz="2400" dirty="0" err="1" smtClean="0"/>
              <a:t>mineralised</a:t>
            </a:r>
            <a:r>
              <a:rPr lang="en-US" sz="2400" dirty="0" smtClean="0"/>
              <a:t> dentin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Outermost / peripheral  part of primary dentin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Seen in the crown below the DEJ </a:t>
            </a:r>
          </a:p>
          <a:p>
            <a:pPr lvl="1" eaLnBrk="1" hangingPunct="1">
              <a:lnSpc>
                <a:spcPct val="90000"/>
              </a:lnSpc>
            </a:pPr>
            <a:endParaRPr lang="el-GR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</p:txBody>
      </p:sp>
      <p:pic>
        <p:nvPicPr>
          <p:cNvPr id="48132" name="Picture 4" descr="16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2205038"/>
            <a:ext cx="4038600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953000" y="5334000"/>
            <a:ext cx="28071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800" dirty="0" smtClean="0">
                <a:solidFill>
                  <a:srgbClr val="FFC000"/>
                </a:solidFill>
              </a:rPr>
              <a:t>Mantle dentin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5400000" flipH="1" flipV="1">
            <a:off x="5372100" y="1943100"/>
            <a:ext cx="6858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7887494" y="2018506"/>
            <a:ext cx="6858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848600" y="1219200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Enamel</a:t>
            </a:r>
            <a:endParaRPr lang="en-IN" dirty="0"/>
          </a:p>
        </p:txBody>
      </p:sp>
      <p:sp>
        <p:nvSpPr>
          <p:cNvPr id="12" name="TextBox 11"/>
          <p:cNvSpPr txBox="1"/>
          <p:nvPr/>
        </p:nvSpPr>
        <p:spPr>
          <a:xfrm>
            <a:off x="5344729" y="1219200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Dentin</a:t>
            </a:r>
            <a:endParaRPr lang="en-IN" dirty="0"/>
          </a:p>
        </p:txBody>
      </p:sp>
      <p:cxnSp>
        <p:nvCxnSpPr>
          <p:cNvPr id="13" name="Straight Arrow Connector 12"/>
          <p:cNvCxnSpPr/>
          <p:nvPr/>
        </p:nvCxnSpPr>
        <p:spPr>
          <a:xfrm rot="5400000" flipH="1" flipV="1">
            <a:off x="6896894" y="1942306"/>
            <a:ext cx="6858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899816" y="1219200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DEJ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066800" y="838200"/>
            <a:ext cx="3657600" cy="73183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Mantle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Dentin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5334000" y="457200"/>
          <a:ext cx="3636963" cy="5867400"/>
        </p:xfrm>
        <a:graphic>
          <a:graphicData uri="http://schemas.openxmlformats.org/presentationml/2006/ole">
            <p:oleObj spid="_x0000_s277506" name="Bitmap Image" r:id="rId3" imgW="1889524" imgH="3551228" progId="PBrush">
              <p:embed/>
            </p:oleObj>
          </a:graphicData>
        </a:graphic>
      </p:graphicFrame>
      <p:sp>
        <p:nvSpPr>
          <p:cNvPr id="8" name="Rectangle 7"/>
          <p:cNvSpPr/>
          <p:nvPr/>
        </p:nvSpPr>
        <p:spPr>
          <a:xfrm>
            <a:off x="4800600" y="76200"/>
            <a:ext cx="4267200" cy="6705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9" name="Straight Connector 8"/>
          <p:cNvCxnSpPr/>
          <p:nvPr/>
        </p:nvCxnSpPr>
        <p:spPr>
          <a:xfrm rot="10800000">
            <a:off x="5029200" y="836611"/>
            <a:ext cx="121920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0800000">
            <a:off x="5105400" y="4799011"/>
            <a:ext cx="121920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257800" y="381000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Enamel</a:t>
            </a:r>
            <a:endParaRPr lang="en-IN" dirty="0"/>
          </a:p>
        </p:txBody>
      </p:sp>
      <p:sp>
        <p:nvSpPr>
          <p:cNvPr id="12" name="TextBox 11"/>
          <p:cNvSpPr txBox="1"/>
          <p:nvPr/>
        </p:nvSpPr>
        <p:spPr>
          <a:xfrm>
            <a:off x="5105400" y="2069068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Dentin</a:t>
            </a:r>
            <a:endParaRPr lang="en-IN" dirty="0"/>
          </a:p>
        </p:txBody>
      </p:sp>
      <p:sp>
        <p:nvSpPr>
          <p:cNvPr id="13" name="TextBox 12"/>
          <p:cNvSpPr txBox="1"/>
          <p:nvPr/>
        </p:nvSpPr>
        <p:spPr>
          <a:xfrm>
            <a:off x="5334000" y="5269468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Pulp</a:t>
            </a:r>
            <a:endParaRPr lang="en-IN" dirty="0"/>
          </a:p>
        </p:txBody>
      </p:sp>
      <p:cxnSp>
        <p:nvCxnSpPr>
          <p:cNvPr id="14" name="Straight Arrow Connector 13"/>
          <p:cNvCxnSpPr/>
          <p:nvPr/>
        </p:nvCxnSpPr>
        <p:spPr>
          <a:xfrm rot="10800000">
            <a:off x="3352800" y="1219200"/>
            <a:ext cx="37338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1219200" y="2925762"/>
            <a:ext cx="3657600" cy="73183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Circumpulpal</a:t>
            </a:r>
            <a:endParaRPr lang="en-US" sz="2800" dirty="0" smtClean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Dentin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rot="10800000">
            <a:off x="3352800" y="3275011"/>
            <a:ext cx="37338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304800"/>
            <a:ext cx="8077200" cy="5761037"/>
          </a:xfrm>
        </p:spPr>
        <p:txBody>
          <a:bodyPr/>
          <a:lstStyle/>
          <a:p>
            <a:pPr eaLnBrk="1" hangingPunct="1"/>
            <a:r>
              <a:rPr lang="en-US" sz="2400" dirty="0" smtClean="0"/>
              <a:t>Formed more slowly than primary dentin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Not formed uniformly</a:t>
            </a:r>
          </a:p>
          <a:p>
            <a:pPr lvl="1" eaLnBrk="1" hangingPunct="1"/>
            <a:r>
              <a:rPr lang="en-US" sz="2400" dirty="0" smtClean="0"/>
              <a:t>More on the roof and floor of the pulp chamber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Tubules appear more regular (</a:t>
            </a:r>
            <a:r>
              <a:rPr lang="en-US" sz="2400" b="1" dirty="0" smtClean="0"/>
              <a:t>Regular secondary dentin</a:t>
            </a:r>
            <a:r>
              <a:rPr lang="en-US" sz="2400" dirty="0" smtClean="0"/>
              <a:t>)</a:t>
            </a:r>
          </a:p>
          <a:p>
            <a:pPr eaLnBrk="1" hangingPunct="1"/>
            <a:endParaRPr lang="en-IN" sz="2400" dirty="0" smtClean="0"/>
          </a:p>
        </p:txBody>
      </p:sp>
      <p:pic>
        <p:nvPicPr>
          <p:cNvPr id="52227" name="Picture 7" descr="Figure_08-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contrast="40000"/>
          </a:blip>
          <a:srcRect/>
          <a:stretch>
            <a:fillRect/>
          </a:stretch>
        </p:blipFill>
        <p:spPr>
          <a:xfrm>
            <a:off x="2362200" y="3276600"/>
            <a:ext cx="4427537" cy="32321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5334000" cy="731838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sz="2800" dirty="0" err="1" smtClean="0">
                <a:solidFill>
                  <a:srgbClr val="00B0F0"/>
                </a:solidFill>
              </a:rPr>
              <a:t>Odontoblastic</a:t>
            </a:r>
            <a:r>
              <a:rPr lang="en-US" sz="2800" dirty="0" smtClean="0">
                <a:solidFill>
                  <a:srgbClr val="00B0F0"/>
                </a:solidFill>
              </a:rPr>
              <a:t> process /                               Tomes </a:t>
            </a:r>
            <a:r>
              <a:rPr lang="en-US" sz="2800" dirty="0" err="1" smtClean="0">
                <a:solidFill>
                  <a:srgbClr val="00B0F0"/>
                </a:solidFill>
              </a:rPr>
              <a:t>fibres</a:t>
            </a:r>
            <a:endParaRPr lang="en-US" sz="2800" dirty="0" smtClean="0">
              <a:solidFill>
                <a:srgbClr val="00B0F0"/>
              </a:solidFill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700213"/>
            <a:ext cx="4724400" cy="453707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 smtClean="0"/>
              <a:t>These are </a:t>
            </a:r>
            <a:r>
              <a:rPr lang="en-US" sz="2400" dirty="0" err="1" smtClean="0"/>
              <a:t>cytoplasmic</a:t>
            </a:r>
            <a:r>
              <a:rPr lang="en-US" sz="2400" dirty="0" smtClean="0"/>
              <a:t> extensions of the </a:t>
            </a:r>
            <a:r>
              <a:rPr lang="en-US" sz="2400" dirty="0" err="1" smtClean="0"/>
              <a:t>odontoblasts</a:t>
            </a:r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err="1" smtClean="0"/>
              <a:t>Odontoblasts</a:t>
            </a:r>
            <a:r>
              <a:rPr lang="en-US" sz="2400" dirty="0" smtClean="0"/>
              <a:t> are seen inside the pulp (at pulp periphery) but their processes extend into the dentinal tubules</a:t>
            </a: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5105400" y="457200"/>
          <a:ext cx="3121025" cy="5867400"/>
        </p:xfrm>
        <a:graphic>
          <a:graphicData uri="http://schemas.openxmlformats.org/presentationml/2006/ole">
            <p:oleObj spid="_x0000_s37890" name="Bitmap Image" r:id="rId3" imgW="1889524" imgH="3551228" progId="PBrush">
              <p:embed/>
            </p:oleObj>
          </a:graphicData>
        </a:graphic>
      </p:graphicFrame>
      <p:cxnSp>
        <p:nvCxnSpPr>
          <p:cNvPr id="7" name="Straight Connector 6"/>
          <p:cNvCxnSpPr/>
          <p:nvPr/>
        </p:nvCxnSpPr>
        <p:spPr>
          <a:xfrm rot="10800000">
            <a:off x="5029200" y="762001"/>
            <a:ext cx="121920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>
            <a:off x="5105400" y="4799011"/>
            <a:ext cx="121920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105400" y="381000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Enamel</a:t>
            </a:r>
            <a:endParaRPr lang="en-IN" dirty="0">
              <a:solidFill>
                <a:schemeClr val="bg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1600" y="2133600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Dentin</a:t>
            </a:r>
            <a:endParaRPr lang="en-IN" dirty="0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10200" y="533400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Pulp</a:t>
            </a:r>
            <a:endParaRPr lang="en-IN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7486" t="5882" r="11497" b="8088"/>
          <a:stretch>
            <a:fillRect/>
          </a:stretch>
        </p:blipFill>
        <p:spPr bwMode="auto">
          <a:xfrm>
            <a:off x="0" y="0"/>
            <a:ext cx="9144000" cy="684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66800" y="1905000"/>
            <a:ext cx="3657600" cy="73183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Enamel spindles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5334000" y="457200"/>
          <a:ext cx="3636963" cy="5867400"/>
        </p:xfrm>
        <a:graphic>
          <a:graphicData uri="http://schemas.openxmlformats.org/presentationml/2006/ole">
            <p:oleObj spid="_x0000_s388098" name="Bitmap Image" r:id="rId3" imgW="1889524" imgH="3551228" progId="PBrush">
              <p:embed/>
            </p:oleObj>
          </a:graphicData>
        </a:graphic>
      </p:graphicFrame>
      <p:sp>
        <p:nvSpPr>
          <p:cNvPr id="8" name="Rectangle 7"/>
          <p:cNvSpPr/>
          <p:nvPr/>
        </p:nvSpPr>
        <p:spPr>
          <a:xfrm>
            <a:off x="4800600" y="76200"/>
            <a:ext cx="4267200" cy="6705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9" name="Straight Connector 8"/>
          <p:cNvCxnSpPr/>
          <p:nvPr/>
        </p:nvCxnSpPr>
        <p:spPr>
          <a:xfrm rot="10800000">
            <a:off x="5029200" y="836611"/>
            <a:ext cx="121920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0800000">
            <a:off x="5105400" y="4799011"/>
            <a:ext cx="121920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257800" y="381000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Enamel</a:t>
            </a:r>
            <a:endParaRPr lang="en-IN" dirty="0"/>
          </a:p>
        </p:txBody>
      </p:sp>
      <p:sp>
        <p:nvSpPr>
          <p:cNvPr id="12" name="TextBox 11"/>
          <p:cNvSpPr txBox="1"/>
          <p:nvPr/>
        </p:nvSpPr>
        <p:spPr>
          <a:xfrm>
            <a:off x="5105400" y="2069068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Dentin</a:t>
            </a:r>
            <a:endParaRPr lang="en-IN" dirty="0"/>
          </a:p>
        </p:txBody>
      </p:sp>
      <p:sp>
        <p:nvSpPr>
          <p:cNvPr id="13" name="TextBox 12"/>
          <p:cNvSpPr txBox="1"/>
          <p:nvPr/>
        </p:nvSpPr>
        <p:spPr>
          <a:xfrm>
            <a:off x="5334000" y="5269468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Pulp</a:t>
            </a:r>
            <a:endParaRPr lang="en-IN" dirty="0"/>
          </a:p>
        </p:txBody>
      </p:sp>
      <p:cxnSp>
        <p:nvCxnSpPr>
          <p:cNvPr id="15" name="Straight Arrow Connector 14"/>
          <p:cNvCxnSpPr/>
          <p:nvPr/>
        </p:nvCxnSpPr>
        <p:spPr>
          <a:xfrm rot="10800000" flipV="1">
            <a:off x="3200400" y="609600"/>
            <a:ext cx="3505200" cy="1447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114800" y="609600"/>
            <a:ext cx="3200400" cy="1066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381000"/>
            <a:ext cx="8915400" cy="540385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Extent of </a:t>
            </a:r>
            <a:r>
              <a:rPr lang="en-US" sz="2400" dirty="0" err="1" smtClean="0"/>
              <a:t>odontoblastic</a:t>
            </a:r>
            <a:r>
              <a:rPr lang="en-US" sz="2400" dirty="0" smtClean="0"/>
              <a:t> processes into enamel – </a:t>
            </a:r>
          </a:p>
          <a:p>
            <a:pPr>
              <a:buNone/>
            </a:pPr>
            <a:r>
              <a:rPr lang="en-US" sz="2400" dirty="0" smtClean="0"/>
              <a:t>	 </a:t>
            </a:r>
            <a:r>
              <a:rPr lang="en-US" sz="2400" b="1" u="sng" dirty="0" smtClean="0">
                <a:solidFill>
                  <a:schemeClr val="accent1"/>
                </a:solidFill>
              </a:rPr>
              <a:t>Enamel spindles</a:t>
            </a:r>
            <a:endParaRPr lang="en-US" sz="2400" u="sng" dirty="0" smtClean="0">
              <a:solidFill>
                <a:schemeClr val="accent1"/>
              </a:solidFill>
            </a:endParaRPr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Consists of microtubules (20 </a:t>
            </a:r>
            <a:r>
              <a:rPr lang="el-GR" sz="2400" dirty="0" smtClean="0"/>
              <a:t>μ</a:t>
            </a:r>
            <a:r>
              <a:rPr lang="en-US" sz="2400" dirty="0" smtClean="0"/>
              <a:t>m) and small filament (5-7.5 </a:t>
            </a:r>
            <a:r>
              <a:rPr lang="el-GR" sz="2400" dirty="0" smtClean="0"/>
              <a:t>μ</a:t>
            </a:r>
            <a:r>
              <a:rPr lang="en-US" sz="2400" dirty="0" smtClean="0"/>
              <a:t>m)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Also contains mitochondria, dense bodies, </a:t>
            </a:r>
            <a:r>
              <a:rPr lang="en-US" sz="2400" dirty="0" err="1" smtClean="0"/>
              <a:t>lysosomes</a:t>
            </a:r>
            <a:r>
              <a:rPr lang="en-US" sz="2400" dirty="0" smtClean="0"/>
              <a:t>, </a:t>
            </a:r>
            <a:r>
              <a:rPr lang="en-US" sz="2400" dirty="0" err="1" smtClean="0"/>
              <a:t>microvesicles</a:t>
            </a:r>
            <a:r>
              <a:rPr lang="en-US" sz="2400" dirty="0" smtClean="0"/>
              <a:t>, coated vesicles</a:t>
            </a:r>
          </a:p>
          <a:p>
            <a:endParaRPr lang="en-US" sz="2400" dirty="0" smtClean="0"/>
          </a:p>
        </p:txBody>
      </p:sp>
      <p:pic>
        <p:nvPicPr>
          <p:cNvPr id="80899" name="Picture 5" descr="10">
            <a:hlinkClick r:id="rId2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3829050"/>
            <a:ext cx="4572000" cy="3028950"/>
          </a:xfrm>
        </p:spPr>
      </p:pic>
      <p:sp>
        <p:nvSpPr>
          <p:cNvPr id="4" name="TextBox 3"/>
          <p:cNvSpPr txBox="1"/>
          <p:nvPr/>
        </p:nvSpPr>
        <p:spPr>
          <a:xfrm>
            <a:off x="7897057" y="3886200"/>
            <a:ext cx="110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3"/>
                </a:solidFill>
              </a:rPr>
              <a:t>Enamel </a:t>
            </a:r>
            <a:endParaRPr lang="en-IN" b="1" dirty="0">
              <a:solidFill>
                <a:schemeClr val="accent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77200" y="6412468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Dentin</a:t>
            </a:r>
            <a:endParaRPr lang="en-IN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9800" y="4724400"/>
            <a:ext cx="1119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3"/>
                </a:solidFill>
              </a:rPr>
              <a:t>Enamel</a:t>
            </a:r>
          </a:p>
          <a:p>
            <a:r>
              <a:rPr lang="en-US" sz="1600" b="1" dirty="0" smtClean="0">
                <a:solidFill>
                  <a:schemeClr val="accent3"/>
                </a:solidFill>
              </a:rPr>
              <a:t>Spindles </a:t>
            </a:r>
            <a:endParaRPr lang="en-IN" sz="1600" b="1" dirty="0">
              <a:solidFill>
                <a:schemeClr val="accent3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10800000" flipV="1">
            <a:off x="5638800" y="5016787"/>
            <a:ext cx="457200" cy="1648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934200" y="4953000"/>
            <a:ext cx="381000" cy="152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IN" dirty="0" smtClean="0"/>
              <a:t>Contents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r>
              <a:rPr lang="en-US" sz="2800" dirty="0" smtClean="0"/>
              <a:t>Introduction to dentin</a:t>
            </a:r>
          </a:p>
          <a:p>
            <a:pPr fontAlgn="t"/>
            <a:r>
              <a:rPr lang="en-US" sz="2800" dirty="0" smtClean="0"/>
              <a:t>Physical and chemical properties </a:t>
            </a:r>
            <a:endParaRPr lang="en-IN" sz="2800" dirty="0" smtClean="0"/>
          </a:p>
          <a:p>
            <a:pPr fontAlgn="t"/>
            <a:r>
              <a:rPr lang="en-US" sz="2800" dirty="0" smtClean="0"/>
              <a:t>Classification of dentin</a:t>
            </a:r>
          </a:p>
          <a:p>
            <a:pPr fontAlgn="t"/>
            <a:r>
              <a:rPr lang="en-US" sz="2800" dirty="0" smtClean="0"/>
              <a:t>Structure of dentin</a:t>
            </a:r>
          </a:p>
          <a:p>
            <a:pPr fontAlgn="t"/>
            <a:r>
              <a:rPr lang="en-US" sz="2800" dirty="0" smtClean="0"/>
              <a:t>Functions of dentin</a:t>
            </a:r>
          </a:p>
          <a:p>
            <a:pPr fontAlgn="t"/>
            <a:r>
              <a:rPr lang="en-US" sz="2800" dirty="0" err="1" smtClean="0"/>
              <a:t>Dentinogenesis</a:t>
            </a:r>
            <a:endParaRPr lang="en-US" sz="2800" dirty="0" smtClean="0"/>
          </a:p>
          <a:p>
            <a:pPr fontAlgn="t"/>
            <a:r>
              <a:rPr lang="en-US" sz="2800" dirty="0" smtClean="0"/>
              <a:t>Age changes of dentin</a:t>
            </a:r>
            <a:endParaRPr lang="en-IN" sz="28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2"/>
                </a:solidFill>
              </a:rPr>
              <a:t>Tertiary dentin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524000"/>
            <a:ext cx="79248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Reactive, reparative, or irregular secondary dentin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err="1" smtClean="0"/>
              <a:t>Localised</a:t>
            </a:r>
            <a:r>
              <a:rPr lang="en-US" sz="2400" dirty="0" smtClean="0"/>
              <a:t> formation of dentin on the pulp dentin border -  Produced only by </a:t>
            </a:r>
            <a:r>
              <a:rPr lang="en-US" sz="2400" dirty="0" err="1" smtClean="0"/>
              <a:t>odontoblast</a:t>
            </a:r>
            <a:r>
              <a:rPr lang="en-US" sz="2400" dirty="0" smtClean="0"/>
              <a:t> cells directly affected by insult to tooth</a:t>
            </a:r>
          </a:p>
        </p:txBody>
      </p:sp>
      <p:pic>
        <p:nvPicPr>
          <p:cNvPr id="53252" name="Picture 5" descr="21_bb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3538" y="3810000"/>
            <a:ext cx="4284662" cy="277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flipV="1">
            <a:off x="3657600" y="5132388"/>
            <a:ext cx="2133600" cy="76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3600" dirty="0" smtClean="0"/>
              <a:t>DEJ  (</a:t>
            </a:r>
            <a:r>
              <a:rPr lang="en-US" sz="3600" dirty="0" err="1" smtClean="0"/>
              <a:t>Dentinoenamel</a:t>
            </a:r>
            <a:r>
              <a:rPr lang="en-US" sz="3600" dirty="0" smtClean="0"/>
              <a:t> Junction)</a:t>
            </a:r>
          </a:p>
        </p:txBody>
      </p:sp>
      <p:sp>
        <p:nvSpPr>
          <p:cNvPr id="325642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905000"/>
            <a:ext cx="43434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/>
              <a:t>Shape - Scalloped 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z="2000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/>
              <a:t>Due to high shearing forces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/>
              <a:t>Convexity towards dentin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/>
              <a:t>Concavity towards enamel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  <a:buNone/>
              <a:defRPr/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/>
              <a:t>Smooth on lateral surfaces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/>
              <a:t>Function : </a:t>
            </a:r>
            <a:r>
              <a:rPr lang="en-US" sz="2000" dirty="0" err="1" smtClean="0"/>
              <a:t>interdigitation</a:t>
            </a:r>
            <a:r>
              <a:rPr lang="en-US" sz="2000" dirty="0" smtClean="0"/>
              <a:t> enables Firm Adherence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000" dirty="0" smtClean="0"/>
          </a:p>
        </p:txBody>
      </p:sp>
      <p:pic>
        <p:nvPicPr>
          <p:cNvPr id="43012" name="Picture 9" descr="02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600200"/>
            <a:ext cx="4191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err="1" smtClean="0">
                <a:solidFill>
                  <a:schemeClr val="accent2"/>
                </a:solidFill>
              </a:rPr>
              <a:t>Interglobular</a:t>
            </a:r>
            <a:r>
              <a:rPr lang="en-US" dirty="0" smtClean="0">
                <a:solidFill>
                  <a:schemeClr val="accent2"/>
                </a:solidFill>
              </a:rPr>
              <a:t> dentin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295400"/>
            <a:ext cx="8534400" cy="4114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Areas of </a:t>
            </a:r>
            <a:r>
              <a:rPr lang="en-US" sz="2400" dirty="0" err="1" smtClean="0"/>
              <a:t>hypomineralised</a:t>
            </a:r>
            <a:r>
              <a:rPr lang="en-US" sz="2400" dirty="0" smtClean="0"/>
              <a:t> / </a:t>
            </a:r>
            <a:r>
              <a:rPr lang="en-US" sz="2400" dirty="0" err="1" smtClean="0"/>
              <a:t>unmineralised</a:t>
            </a:r>
            <a:r>
              <a:rPr lang="en-US" sz="2400" dirty="0" smtClean="0"/>
              <a:t> dentin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Found in crown of teeth in the </a:t>
            </a:r>
            <a:r>
              <a:rPr lang="en-US" sz="2400" dirty="0" err="1" smtClean="0"/>
              <a:t>circumpulpal</a:t>
            </a:r>
            <a:r>
              <a:rPr lang="en-US" sz="2400" dirty="0" smtClean="0"/>
              <a:t> dentin just below mantle dentin where pattern of </a:t>
            </a:r>
            <a:r>
              <a:rPr lang="en-US" sz="2400" dirty="0" err="1" smtClean="0"/>
              <a:t>mineralisation</a:t>
            </a:r>
            <a:r>
              <a:rPr lang="en-US" sz="2400" dirty="0" smtClean="0"/>
              <a:t> is largely globular</a:t>
            </a:r>
          </a:p>
        </p:txBody>
      </p:sp>
      <p:pic>
        <p:nvPicPr>
          <p:cNvPr id="67588" name="Picture 4" descr="3_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t="27094"/>
          <a:stretch>
            <a:fillRect/>
          </a:stretch>
        </p:blipFill>
        <p:spPr>
          <a:xfrm>
            <a:off x="3200400" y="3200400"/>
            <a:ext cx="5179162" cy="3429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828800"/>
            <a:ext cx="8229600" cy="4114800"/>
          </a:xfrm>
        </p:spPr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Mineralization of dentin = smaller globular areas</a:t>
            </a:r>
          </a:p>
          <a:p>
            <a:endParaRPr lang="en-US" dirty="0" smtClean="0"/>
          </a:p>
          <a:p>
            <a:r>
              <a:rPr lang="en-US" dirty="0" smtClean="0"/>
              <a:t>Globular areas , fail to combine / coalesce into a homogeneous mass</a:t>
            </a:r>
          </a:p>
          <a:p>
            <a:endParaRPr lang="en-US" dirty="0" smtClean="0"/>
          </a:p>
          <a:p>
            <a:r>
              <a:rPr lang="en-US" dirty="0" smtClean="0"/>
              <a:t>This results in zones of </a:t>
            </a:r>
            <a:r>
              <a:rPr lang="en-US" u="sng" dirty="0" err="1" smtClean="0"/>
              <a:t>hypomineralization</a:t>
            </a:r>
            <a:r>
              <a:rPr lang="en-US" dirty="0" smtClean="0"/>
              <a:t> between the globules</a:t>
            </a:r>
            <a:endParaRPr lang="en-IN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066800" y="609600"/>
            <a:ext cx="77724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Interglobular</a:t>
            </a:r>
            <a:r>
              <a:rPr kumimoji="0" lang="en-US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dentin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692150"/>
            <a:ext cx="8382000" cy="540385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Formed due to failure of globular zones of </a:t>
            </a:r>
            <a:r>
              <a:rPr lang="en-US" sz="2400" dirty="0" err="1" smtClean="0"/>
              <a:t>mineralisaton</a:t>
            </a:r>
            <a:r>
              <a:rPr lang="en-US" sz="2400" dirty="0" smtClean="0"/>
              <a:t> to fuse into a homogenous mass within mature dentin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Due to Vitamin D deficiency / excess of fluoride – during </a:t>
            </a:r>
            <a:r>
              <a:rPr lang="en-US" sz="2400" dirty="0" err="1" smtClean="0"/>
              <a:t>dentinogenesis</a:t>
            </a:r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Dry ground sections  - filled with air - appear black in transmitted light</a:t>
            </a:r>
          </a:p>
          <a:p>
            <a:pPr eaLnBrk="1" hangingPunct="1"/>
            <a:endParaRPr lang="en-IN" sz="2400" dirty="0" smtClean="0"/>
          </a:p>
        </p:txBody>
      </p:sp>
      <p:pic>
        <p:nvPicPr>
          <p:cNvPr id="68611" name="Picture 6" descr="41_bb">
            <a:hlinkClick r:id="rId2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191000" y="3886200"/>
            <a:ext cx="4343400" cy="27797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28601" y="836613"/>
            <a:ext cx="4190999" cy="5259387"/>
          </a:xfrm>
        </p:spPr>
        <p:txBody>
          <a:bodyPr/>
          <a:lstStyle/>
          <a:p>
            <a:pPr eaLnBrk="1" hangingPunct="1"/>
            <a:r>
              <a:rPr lang="en-US" sz="2400" dirty="0" smtClean="0"/>
              <a:t>Dentinal tubules run uninterruptedly through the </a:t>
            </a:r>
            <a:r>
              <a:rPr lang="en-US" sz="2400" dirty="0" err="1" smtClean="0"/>
              <a:t>interglobular</a:t>
            </a:r>
            <a:r>
              <a:rPr lang="en-US" sz="2400" dirty="0" smtClean="0"/>
              <a:t> area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No </a:t>
            </a:r>
            <a:r>
              <a:rPr lang="en-US" sz="2400" dirty="0" err="1" smtClean="0"/>
              <a:t>intratubular</a:t>
            </a:r>
            <a:r>
              <a:rPr lang="en-US" sz="2400" dirty="0" smtClean="0"/>
              <a:t> dentin is present where the tubules pass through the globules</a:t>
            </a:r>
          </a:p>
          <a:p>
            <a:pPr eaLnBrk="1" hangingPunct="1"/>
            <a:endParaRPr lang="en-US" sz="2400" dirty="0" smtClean="0"/>
          </a:p>
        </p:txBody>
      </p:sp>
      <p:pic>
        <p:nvPicPr>
          <p:cNvPr id="69635" name="Picture 4" descr="Figure_08-30"/>
          <p:cNvPicPr>
            <a:picLocks noChangeAspect="1" noChangeArrowheads="1"/>
          </p:cNvPicPr>
          <p:nvPr/>
        </p:nvPicPr>
        <p:blipFill>
          <a:blip r:embed="rId2"/>
          <a:srcRect l="32098" r="33679" b="8018"/>
          <a:stretch>
            <a:fillRect/>
          </a:stretch>
        </p:blipFill>
        <p:spPr bwMode="auto">
          <a:xfrm>
            <a:off x="4724400" y="908050"/>
            <a:ext cx="3965575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Tomes granular layer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1371600"/>
            <a:ext cx="3433762" cy="4681537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sz="2400" dirty="0" smtClean="0"/>
              <a:t>In dry ground sections – granular zone adjacent to </a:t>
            </a:r>
            <a:r>
              <a:rPr lang="en-US" sz="2400" dirty="0" err="1" smtClean="0"/>
              <a:t>cementum</a:t>
            </a:r>
            <a:r>
              <a:rPr lang="en-US" sz="2400" dirty="0" smtClean="0"/>
              <a:t> in transmitted light.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Seen only in root dentin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Increases in amount from CEJ to root apex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Caused by coalescing and looping of terminal portions of dentinal tubules</a:t>
            </a:r>
          </a:p>
        </p:txBody>
      </p:sp>
      <p:pic>
        <p:nvPicPr>
          <p:cNvPr id="75780" name="Picture 4" descr="42_bb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1066800"/>
            <a:ext cx="4953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330199" y="3533001"/>
            <a:ext cx="10038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err="1" smtClean="0">
                <a:solidFill>
                  <a:schemeClr val="bg2"/>
                </a:solidFill>
              </a:rPr>
              <a:t>cementum</a:t>
            </a:r>
            <a:endParaRPr lang="en-IN" sz="1200" b="1" dirty="0">
              <a:solidFill>
                <a:schemeClr val="bg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91200" y="3533001"/>
            <a:ext cx="6783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2"/>
                </a:solidFill>
              </a:rPr>
              <a:t>dentin</a:t>
            </a:r>
            <a:endParaRPr lang="en-IN" sz="12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990600"/>
            <a:ext cx="6883400" cy="485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362200" y="6019800"/>
            <a:ext cx="4551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Increases in amount from CEJ to root apex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B0F0"/>
                </a:solidFill>
              </a:rPr>
              <a:t>Neonatal line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676400"/>
            <a:ext cx="3810000" cy="41148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Accentuated contour line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Seen in deciduous teeth and permanent first molars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Reflects abrupt change in environment that occurs at birth</a:t>
            </a:r>
          </a:p>
          <a:p>
            <a:pPr eaLnBrk="1" hangingPunct="1"/>
            <a:endParaRPr lang="en-US" sz="2400" dirty="0" smtClean="0"/>
          </a:p>
        </p:txBody>
      </p:sp>
      <p:pic>
        <p:nvPicPr>
          <p:cNvPr id="73732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191000" y="1756622"/>
            <a:ext cx="4953000" cy="510137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477962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chemeClr val="tx2">
                    <a:lumMod val="10000"/>
                  </a:schemeClr>
                </a:solidFill>
                <a:latin typeface="Constantia" pitchFamily="18" charset="0"/>
              </a:rPr>
              <a:t>Dentin sensitivity theories  /  Theories of pain transmission through dentin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229600" cy="4114800"/>
          </a:xfrm>
        </p:spPr>
        <p:txBody>
          <a:bodyPr/>
          <a:lstStyle/>
          <a:p>
            <a:pPr eaLnBrk="1" hangingPunct="1"/>
            <a:endParaRPr lang="en-US" dirty="0" smtClean="0"/>
          </a:p>
          <a:p>
            <a:pPr eaLnBrk="1" hangingPunct="1">
              <a:buNone/>
            </a:pPr>
            <a:r>
              <a:rPr lang="en-US" dirty="0" smtClean="0"/>
              <a:t>3 theories for pain transmission : </a:t>
            </a:r>
          </a:p>
          <a:p>
            <a:pPr lvl="1" eaLnBrk="1" hangingPunct="1"/>
            <a:endParaRPr lang="en-US" dirty="0" smtClean="0"/>
          </a:p>
          <a:p>
            <a:pPr lvl="1" eaLnBrk="1" hangingPunct="1"/>
            <a:r>
              <a:rPr lang="en-US" dirty="0" smtClean="0"/>
              <a:t>DIRECT  NEURAL  STIMULATION</a:t>
            </a:r>
          </a:p>
          <a:p>
            <a:pPr lvl="1" eaLnBrk="1" hangingPunct="1">
              <a:buNone/>
            </a:pPr>
            <a:endParaRPr lang="en-US" dirty="0" smtClean="0"/>
          </a:p>
          <a:p>
            <a:pPr lvl="1" eaLnBrk="1" hangingPunct="1"/>
            <a:r>
              <a:rPr lang="en-US" dirty="0" smtClean="0"/>
              <a:t>TRANSDUCTION  THEORY</a:t>
            </a:r>
          </a:p>
          <a:p>
            <a:pPr lvl="1" eaLnBrk="1" hangingPunct="1"/>
            <a:endParaRPr lang="en-US" dirty="0" smtClean="0"/>
          </a:p>
          <a:p>
            <a:pPr lvl="1"/>
            <a:r>
              <a:rPr lang="en-US" b="1" u="sng" dirty="0" smtClean="0"/>
              <a:t>FLUID / HYDRODYNAMIC  THEORY</a:t>
            </a:r>
          </a:p>
          <a:p>
            <a:pPr lvl="1"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0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DENTIN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" name="Picture 2" descr="I:\4da57740-3c17-451e-a3c2-3e8216294b12.g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7114" b="6333"/>
          <a:stretch>
            <a:fillRect/>
          </a:stretch>
        </p:blipFill>
        <p:spPr bwMode="auto">
          <a:xfrm>
            <a:off x="2177970" y="1256687"/>
            <a:ext cx="5213430" cy="5144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-228600"/>
            <a:ext cx="8229600" cy="1371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Direct neural stimulation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371600"/>
            <a:ext cx="8229600" cy="48006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	Stimuli ( heat, cold, air blast </a:t>
            </a:r>
            <a:r>
              <a:rPr lang="en-US" dirty="0" err="1" smtClean="0"/>
              <a:t>dessication</a:t>
            </a:r>
            <a:r>
              <a:rPr lang="en-US" dirty="0" smtClean="0"/>
              <a:t>, mechanical or osmotic pressure )</a:t>
            </a:r>
          </a:p>
          <a:p>
            <a:pPr eaLnBrk="1" hangingPunct="1">
              <a:buNone/>
            </a:pPr>
            <a:endParaRPr lang="en-US" dirty="0" smtClean="0"/>
          </a:p>
          <a:p>
            <a:pPr eaLnBrk="1" hangingPunct="1">
              <a:buNone/>
            </a:pPr>
            <a:r>
              <a:rPr lang="en-US" dirty="0" smtClean="0"/>
              <a:t>	Directly reach the nerve endings in the inner dentin</a:t>
            </a:r>
          </a:p>
          <a:p>
            <a:pPr eaLnBrk="1" hangingPunct="1">
              <a:buNone/>
            </a:pPr>
            <a:endParaRPr lang="en-US" dirty="0" smtClean="0"/>
          </a:p>
          <a:p>
            <a:pPr eaLnBrk="1" hangingPunct="1">
              <a:buNone/>
            </a:pPr>
            <a:r>
              <a:rPr lang="en-US" dirty="0" smtClean="0"/>
              <a:t>	Stimulate the pain transmission </a:t>
            </a:r>
            <a:r>
              <a:rPr lang="en-US" dirty="0" err="1" smtClean="0"/>
              <a:t>fibres</a:t>
            </a:r>
            <a:r>
              <a:rPr lang="en-US" dirty="0" smtClean="0"/>
              <a:t> (A∂ nerve </a:t>
            </a:r>
            <a:r>
              <a:rPr lang="en-US" dirty="0" err="1" smtClean="0"/>
              <a:t>fibres</a:t>
            </a:r>
            <a:r>
              <a:rPr lang="en-US" dirty="0" smtClean="0"/>
              <a:t> )</a:t>
            </a:r>
          </a:p>
          <a:p>
            <a:pPr eaLnBrk="1" hangingPunct="1">
              <a:buNone/>
            </a:pPr>
            <a:endParaRPr lang="en-US" dirty="0" smtClean="0"/>
          </a:p>
          <a:p>
            <a:pPr eaLnBrk="1" hangingPunct="1">
              <a:buNone/>
            </a:pPr>
            <a:r>
              <a:rPr lang="en-US" dirty="0" smtClean="0"/>
              <a:t>			    Transmits pain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  <p:cxnSp>
        <p:nvCxnSpPr>
          <p:cNvPr id="5" name="Straight Arrow Connector 4"/>
          <p:cNvCxnSpPr/>
          <p:nvPr/>
        </p:nvCxnSpPr>
        <p:spPr>
          <a:xfrm rot="5400000">
            <a:off x="3353594" y="2513806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5400000">
            <a:off x="3353594" y="3656806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>
            <a:off x="3353594" y="5104606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562600" y="533400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Nerve </a:t>
            </a:r>
            <a:r>
              <a:rPr lang="en-US" dirty="0" err="1" smtClean="0"/>
              <a:t>fibres</a:t>
            </a:r>
            <a:r>
              <a:rPr lang="en-US" dirty="0" smtClean="0"/>
              <a:t> from pulp reaches into the dentin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229600" cy="1371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2"/>
                </a:solidFill>
              </a:rPr>
              <a:t>Transduction theory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981200"/>
            <a:ext cx="8229600" cy="4114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Nerve is not stimulated directly</a:t>
            </a:r>
          </a:p>
          <a:p>
            <a:pPr eaLnBrk="1" hangingPunct="1">
              <a:buNone/>
            </a:pPr>
            <a:endParaRPr lang="en-US" sz="2800" dirty="0" smtClean="0"/>
          </a:p>
          <a:p>
            <a:pPr eaLnBrk="1" hangingPunct="1"/>
            <a:r>
              <a:rPr lang="en-US" sz="2800" dirty="0" err="1" smtClean="0"/>
              <a:t>Odontoblastic</a:t>
            </a:r>
            <a:r>
              <a:rPr lang="en-US" sz="2800" dirty="0" smtClean="0"/>
              <a:t> process is excited by the stimulus </a:t>
            </a:r>
          </a:p>
          <a:p>
            <a:pPr eaLnBrk="1" hangingPunct="1"/>
            <a:endParaRPr lang="en-US" sz="2800" dirty="0" smtClean="0"/>
          </a:p>
          <a:p>
            <a:r>
              <a:rPr lang="en-US" sz="2800" dirty="0" smtClean="0"/>
              <a:t>This excitation impulse is transmitted to nerve endings via neurotransmitters in the inner dentin</a:t>
            </a:r>
          </a:p>
          <a:p>
            <a:pPr eaLnBrk="1" hangingPunct="1"/>
            <a:endParaRPr lang="en-US" sz="2800" dirty="0" smtClean="0"/>
          </a:p>
        </p:txBody>
      </p:sp>
      <p:cxnSp>
        <p:nvCxnSpPr>
          <p:cNvPr id="4" name="Straight Arrow Connector 3"/>
          <p:cNvCxnSpPr/>
          <p:nvPr/>
        </p:nvCxnSpPr>
        <p:spPr>
          <a:xfrm rot="5400000">
            <a:off x="3201194" y="2818606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rot="5400000">
            <a:off x="3201194" y="3809206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876800" y="5715000"/>
            <a:ext cx="3581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Nerve </a:t>
            </a:r>
            <a:r>
              <a:rPr lang="en-US" dirty="0" err="1" smtClean="0"/>
              <a:t>fibres</a:t>
            </a:r>
            <a:r>
              <a:rPr lang="en-US" dirty="0" smtClean="0"/>
              <a:t> remain inside the pulp &amp; doesn’t reach into  dentin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2"/>
                </a:solidFill>
              </a:rPr>
              <a:t>Hydrodynamic theory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Most popular and accepted theory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Hydro</a:t>
            </a:r>
            <a:r>
              <a:rPr lang="en-US" dirty="0" smtClean="0"/>
              <a:t> = Fluid / Water</a:t>
            </a:r>
          </a:p>
          <a:p>
            <a:pPr eaLnBrk="1" hangingPunct="1"/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Dynamic</a:t>
            </a:r>
            <a:r>
              <a:rPr lang="en-US" dirty="0" smtClean="0"/>
              <a:t> = movement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Content of Dentinal tubul</a:t>
            </a:r>
            <a:r>
              <a:rPr lang="en-US" dirty="0" smtClean="0"/>
              <a:t>es – </a:t>
            </a:r>
            <a:r>
              <a:rPr lang="en-US" dirty="0" err="1" smtClean="0"/>
              <a:t>Odontoblastic</a:t>
            </a:r>
            <a:r>
              <a:rPr lang="en-US" dirty="0" smtClean="0"/>
              <a:t> processes + Dentinal fluid (dental lymph)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2400" y="228600"/>
            <a:ext cx="8534400" cy="57912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800" dirty="0" smtClean="0"/>
              <a:t>	Stimuli 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	Dentinal tubules contain dentinal fluid (dental lymph). Stimuli affect fluid movement in the dentinal tubules 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	</a:t>
            </a:r>
            <a:r>
              <a:rPr lang="en-U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Fluid movement </a:t>
            </a:r>
            <a:r>
              <a:rPr lang="en-US" sz="2800" dirty="0" smtClean="0"/>
              <a:t>– inward (cold stimuli) / outward (hot/dry stimuli) 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	This movement dentinal fluid causes mechanical disturbance of the nerves associated with </a:t>
            </a:r>
            <a:r>
              <a:rPr lang="en-US" sz="2800" dirty="0" err="1" smtClean="0"/>
              <a:t>odontoblast</a:t>
            </a:r>
            <a:r>
              <a:rPr lang="en-US" sz="2800" dirty="0" smtClean="0"/>
              <a:t> &amp; transmits pain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endParaRPr lang="en-IN" sz="2800" dirty="0"/>
          </a:p>
        </p:txBody>
      </p:sp>
      <p:cxnSp>
        <p:nvCxnSpPr>
          <p:cNvPr id="4" name="Straight Arrow Connector 3"/>
          <p:cNvCxnSpPr/>
          <p:nvPr/>
        </p:nvCxnSpPr>
        <p:spPr>
          <a:xfrm rot="5400000">
            <a:off x="3963194" y="989806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rot="5400000">
            <a:off x="3963194" y="2818606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5400000">
            <a:off x="3963194" y="4342606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2164" name="Picture 4" descr="Figure_08-6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-242888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228600" y="1828800"/>
            <a:ext cx="94488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7200" b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Batang" pitchFamily="18" charset="-127"/>
                <a:ea typeface="Batang" pitchFamily="18" charset="-127"/>
              </a:rPr>
              <a:t>DENTINOGENESIS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28600" y="152400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</a:rPr>
              <a:t>Dentin formation begins at late (advanced ) bell stage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152401" y="1600200"/>
            <a:ext cx="464819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</a:rPr>
              <a:t>At  the tip of folded </a:t>
            </a:r>
            <a:r>
              <a:rPr lang="en-US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/>
              </a:rPr>
              <a:t>IEE 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</a:rPr>
              <a:t>cells 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FF99"/>
                </a:solidFill>
                <a:effectLst/>
              </a:rPr>
              <a:t>(this is the site at which </a:t>
            </a:r>
            <a:r>
              <a:rPr lang="en-US" sz="2000" dirty="0" err="1">
                <a:solidFill>
                  <a:srgbClr val="FFFF99"/>
                </a:solidFill>
                <a:effectLst/>
              </a:rPr>
              <a:t>cuspal</a:t>
            </a:r>
            <a:r>
              <a:rPr lang="en-US" sz="2000" dirty="0">
                <a:solidFill>
                  <a:srgbClr val="FFFF99"/>
                </a:solidFill>
                <a:effectLst/>
              </a:rPr>
              <a:t> development begins)</a:t>
            </a:r>
          </a:p>
        </p:txBody>
      </p:sp>
      <p:sp>
        <p:nvSpPr>
          <p:cNvPr id="17414" name="AutoShape 6"/>
          <p:cNvSpPr>
            <a:spLocks noChangeArrowheads="1"/>
          </p:cNvSpPr>
          <p:nvPr/>
        </p:nvSpPr>
        <p:spPr bwMode="auto">
          <a:xfrm>
            <a:off x="3505200" y="762000"/>
            <a:ext cx="533400" cy="762000"/>
          </a:xfrm>
          <a:prstGeom prst="downArrow">
            <a:avLst>
              <a:gd name="adj1" fmla="val 50000"/>
              <a:gd name="adj2" fmla="val 35714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17436" name="Text Box 28"/>
          <p:cNvSpPr txBox="1">
            <a:spLocks noChangeArrowheads="1"/>
          </p:cNvSpPr>
          <p:nvPr/>
        </p:nvSpPr>
        <p:spPr bwMode="auto">
          <a:xfrm>
            <a:off x="0" y="3657600"/>
            <a:ext cx="4343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</a:rPr>
              <a:t>From this site the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</a:rPr>
              <a:t>Dentinogenesis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</a:rPr>
              <a:t> spreads down the cusp slope till --------- </a:t>
            </a:r>
            <a:r>
              <a:rPr lang="en-US" sz="20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</a:rPr>
              <a:t>cervical loop</a:t>
            </a:r>
          </a:p>
        </p:txBody>
      </p:sp>
      <p:pic>
        <p:nvPicPr>
          <p:cNvPr id="19" name="Picture 4" descr="den2"/>
          <p:cNvPicPr>
            <a:picLocks noChangeAspect="1" noChangeArrowheads="1"/>
          </p:cNvPicPr>
          <p:nvPr/>
        </p:nvPicPr>
        <p:blipFill>
          <a:blip r:embed="rId2"/>
          <a:srcRect l="3896" t="1819" b="3636"/>
          <a:stretch>
            <a:fillRect/>
          </a:stretch>
        </p:blipFill>
        <p:spPr bwMode="auto">
          <a:xfrm>
            <a:off x="4572000" y="816429"/>
            <a:ext cx="4572000" cy="6041571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utoUpdateAnimBg="0"/>
      <p:bldP spid="17414" grpId="0" animBg="1"/>
      <p:bldP spid="17436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612" name="Picture 4" descr="Figure_04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-685800" y="0"/>
            <a:ext cx="9829800" cy="12065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     Initial step - </a:t>
            </a:r>
            <a:r>
              <a:rPr lang="en-US" dirty="0" err="1" smtClean="0">
                <a:solidFill>
                  <a:schemeClr val="tx2">
                    <a:satMod val="130000"/>
                  </a:schemeClr>
                </a:solidFill>
              </a:rPr>
              <a:t>Odontoblast</a:t>
            </a: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 differentiation</a:t>
            </a: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graphicFrame>
        <p:nvGraphicFramePr>
          <p:cNvPr id="2050" name="Object 1031"/>
          <p:cNvGraphicFramePr>
            <a:graphicFrameLocks noChangeAspect="1"/>
          </p:cNvGraphicFramePr>
          <p:nvPr>
            <p:ph type="clipArt" sz="half" idx="1"/>
          </p:nvPr>
        </p:nvGraphicFramePr>
        <p:xfrm>
          <a:off x="150813" y="1676400"/>
          <a:ext cx="3811587" cy="5105400"/>
        </p:xfrm>
        <a:graphic>
          <a:graphicData uri="http://schemas.openxmlformats.org/presentationml/2006/ole">
            <p:oleObj spid="_x0000_s415746" name="Photo Editor Photo" r:id="rId3" imgW="3982006" imgH="5334745" progId="">
              <p:embed/>
            </p:oleObj>
          </a:graphicData>
        </a:graphic>
      </p:graphicFrame>
      <p:sp>
        <p:nvSpPr>
          <p:cNvPr id="2052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3962400" y="1219200"/>
            <a:ext cx="5410200" cy="5105400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Cells of inner enamel epithelium (IEE) -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Ameloblasts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Font typeface="Wingdings" pitchFamily="2" charset="2"/>
              <a:buChar char="v"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Ameloblasts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stimulate Dental papilla cells    - Their shape changes from ovoid to tall columnar  (differentiated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odontoblasts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  <p:graphicFrame>
        <p:nvGraphicFramePr>
          <p:cNvPr id="130051" name="Object 4"/>
          <p:cNvGraphicFramePr>
            <a:graphicFrameLocks noChangeAspect="1"/>
          </p:cNvGraphicFramePr>
          <p:nvPr/>
        </p:nvGraphicFramePr>
        <p:xfrm>
          <a:off x="5562600" y="3411611"/>
          <a:ext cx="3581400" cy="3446390"/>
        </p:xfrm>
        <a:graphic>
          <a:graphicData uri="http://schemas.openxmlformats.org/presentationml/2006/ole">
            <p:oleObj spid="_x0000_s415747" name="Photo Editor Photo" r:id="rId4" imgW="5047619" imgH="485842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41148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CHANGES IN ODONTOBLASTS :-</a:t>
            </a:r>
          </a:p>
          <a:p>
            <a:r>
              <a:rPr lang="en-US" dirty="0" smtClean="0"/>
              <a:t>Ovoid to columnar shape</a:t>
            </a:r>
          </a:p>
          <a:p>
            <a:r>
              <a:rPr lang="en-US" dirty="0" smtClean="0"/>
              <a:t>Nucleus become basally</a:t>
            </a:r>
          </a:p>
          <a:p>
            <a:r>
              <a:rPr lang="en-US" dirty="0" smtClean="0"/>
              <a:t>Increased cell organelles</a:t>
            </a:r>
            <a:endParaRPr lang="en-IN" dirty="0"/>
          </a:p>
        </p:txBody>
      </p:sp>
      <p:pic>
        <p:nvPicPr>
          <p:cNvPr id="7" name="Picture 3" descr="C:\Documents and Settings\Rohit\My Documents\My Scans\2008-10 (Oct)\scan0008.jpg"/>
          <p:cNvPicPr>
            <a:picLocks noChangeAspect="1" noChangeArrowheads="1"/>
          </p:cNvPicPr>
          <p:nvPr/>
        </p:nvPicPr>
        <p:blipFill>
          <a:blip r:embed="rId2"/>
          <a:srcRect l="2660" t="5637" r="17287" b="62007"/>
          <a:stretch>
            <a:fillRect/>
          </a:stretch>
        </p:blipFill>
        <p:spPr bwMode="auto">
          <a:xfrm>
            <a:off x="0" y="2743200"/>
            <a:ext cx="9144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1000" y="0"/>
            <a:ext cx="8229600" cy="13716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DENTIN 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381000" y="1600200"/>
            <a:ext cx="6248400" cy="41148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sz="4000" b="1" dirty="0" smtClean="0"/>
              <a:t>Introduction </a:t>
            </a:r>
          </a:p>
          <a:p>
            <a:endParaRPr lang="en-US" dirty="0" smtClean="0"/>
          </a:p>
          <a:p>
            <a:r>
              <a:rPr lang="en-US" dirty="0" smtClean="0"/>
              <a:t>Provides bulk and generalized form to the tooth</a:t>
            </a:r>
          </a:p>
          <a:p>
            <a:endParaRPr lang="en-US" dirty="0" smtClean="0"/>
          </a:p>
          <a:p>
            <a:r>
              <a:rPr lang="en-US" dirty="0" smtClean="0"/>
              <a:t>Is an </a:t>
            </a:r>
            <a:r>
              <a:rPr lang="en-US" u="sng" dirty="0" err="1" smtClean="0">
                <a:solidFill>
                  <a:srgbClr val="00B0F0"/>
                </a:solidFill>
              </a:rPr>
              <a:t>ectomesenchymal</a:t>
            </a:r>
            <a:r>
              <a:rPr lang="en-US" dirty="0" smtClean="0"/>
              <a:t> derivative</a:t>
            </a:r>
          </a:p>
          <a:p>
            <a:endParaRPr lang="en-US" b="1" dirty="0" smtClean="0"/>
          </a:p>
          <a:p>
            <a:r>
              <a:rPr lang="en-US" b="1" dirty="0" smtClean="0"/>
              <a:t>First formed dental hard tissue – </a:t>
            </a:r>
            <a:r>
              <a:rPr lang="en-US" b="1" dirty="0" err="1" smtClean="0"/>
              <a:t>odontoblast</a:t>
            </a:r>
            <a:r>
              <a:rPr lang="en-US" b="1" dirty="0" smtClean="0"/>
              <a:t> (DP)</a:t>
            </a:r>
          </a:p>
          <a:p>
            <a:endParaRPr lang="en-US" dirty="0" smtClean="0"/>
          </a:p>
          <a:p>
            <a:r>
              <a:rPr lang="en-US" dirty="0" smtClean="0"/>
              <a:t>Crown – covered by enamel</a:t>
            </a:r>
          </a:p>
          <a:p>
            <a:r>
              <a:rPr lang="en-US" dirty="0" smtClean="0"/>
              <a:t>Root – covered by </a:t>
            </a:r>
            <a:r>
              <a:rPr lang="en-US" dirty="0" err="1" smtClean="0"/>
              <a:t>cementum</a:t>
            </a:r>
            <a:endParaRPr lang="en-US" dirty="0" smtClean="0"/>
          </a:p>
          <a:p>
            <a:endParaRPr lang="en-IN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accent1"/>
                </a:solidFill>
              </a:rPr>
              <a:t>FUNCTION OF ODONTOBLAST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8686800" cy="41148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Formation of dentin						Mantle							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Circumpulpal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150000"/>
              </a:lnSpc>
              <a:buFont typeface="Wingdings 2" pitchFamily="18" charset="2"/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This involves  2 steps:						Matrix formation / deposition (collagen matrix formation)	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Mineralisation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(deposition of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hydroxyapatite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905000"/>
            <a:ext cx="8686800" cy="1371600"/>
          </a:xfrm>
        </p:spPr>
        <p:txBody>
          <a:bodyPr/>
          <a:lstStyle/>
          <a:p>
            <a:r>
              <a:rPr lang="en-US" sz="4000" dirty="0" err="1" smtClean="0">
                <a:solidFill>
                  <a:srgbClr val="00B0F0"/>
                </a:solidFill>
              </a:rPr>
              <a:t>Dentinogenesis</a:t>
            </a:r>
            <a:r>
              <a:rPr lang="en-US" sz="4000" dirty="0" smtClean="0">
                <a:solidFill>
                  <a:srgbClr val="00B0F0"/>
                </a:solidFill>
              </a:rPr>
              <a:t>   2 phase process</a:t>
            </a:r>
            <a:endParaRPr lang="en-IN" sz="4000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38600"/>
            <a:ext cx="8229600" cy="4114800"/>
          </a:xfrm>
        </p:spPr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phase –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deposition</a:t>
            </a:r>
            <a:r>
              <a:rPr lang="en-US" dirty="0" smtClean="0"/>
              <a:t> of organic matrix (collagen, non-</a:t>
            </a:r>
            <a:r>
              <a:rPr lang="en-US" dirty="0" err="1" smtClean="0"/>
              <a:t>collagenous</a:t>
            </a:r>
            <a:r>
              <a:rPr lang="en-US" dirty="0" smtClean="0"/>
              <a:t> proteins)</a:t>
            </a:r>
          </a:p>
          <a:p>
            <a:endParaRPr lang="en-US" dirty="0" smtClean="0"/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phase –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mineralization</a:t>
            </a:r>
            <a:r>
              <a:rPr lang="en-US" dirty="0" smtClean="0"/>
              <a:t> of organic matrix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808449" y="609600"/>
            <a:ext cx="5482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Odontoblastic</a:t>
            </a:r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Differentiation</a:t>
            </a:r>
            <a:endParaRPr lang="en-IN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rot="5400000">
            <a:off x="3353594" y="2590800"/>
            <a:ext cx="1828006" cy="794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533400"/>
            <a:ext cx="8991600" cy="59055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00B0F0"/>
                </a:solidFill>
              </a:rPr>
              <a:t>Deposition of Dentin / Matrix formation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53340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150000"/>
              </a:lnSpc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	Once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odontoblasts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differentiate – lay down the  organic extracellular matrix of dentin composed of :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Type I collagen 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Dentin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phosphoprotein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(DPP), 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Osteopontin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(OP), 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Dentin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Sialoprotein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(DSP)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&amp; 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noncollagenous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u="sng" dirty="0" smtClean="0">
                <a:latin typeface="Arial" pitchFamily="34" charset="0"/>
                <a:cs typeface="Arial" pitchFamily="34" charset="0"/>
              </a:rPr>
              <a:t>matrix vesicles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eaLnBrk="1" hangingPunct="1">
              <a:lnSpc>
                <a:spcPct val="150000"/>
              </a:lnSpc>
              <a:buFont typeface="Wingdings 2" pitchFamily="18" charset="2"/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150000"/>
              </a:lnSpc>
              <a:buFont typeface="Wingdings 2" pitchFamily="18" charset="2"/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150000"/>
              </a:lnSpc>
              <a:buFont typeface="Symbol" pitchFamily="18" charset="2"/>
              <a:buNone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90518" y="142852"/>
            <a:ext cx="8839200" cy="1143000"/>
          </a:xfrm>
        </p:spPr>
        <p:txBody>
          <a:bodyPr/>
          <a:lstStyle/>
          <a:p>
            <a:r>
              <a:rPr lang="en-US" sz="4000" dirty="0" smtClean="0"/>
              <a:t>The first zone of </a:t>
            </a:r>
            <a:r>
              <a:rPr lang="en-US" sz="4000" dirty="0" err="1" smtClean="0"/>
              <a:t>unmineralized</a:t>
            </a:r>
            <a:r>
              <a:rPr lang="en-US" sz="4000" dirty="0" smtClean="0"/>
              <a:t> dentin - PREDENTIN</a:t>
            </a:r>
            <a:endParaRPr lang="en-IN" sz="4000" dirty="0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1628775"/>
            <a:ext cx="4038600" cy="4530725"/>
          </a:xfrm>
        </p:spPr>
        <p:txBody>
          <a:bodyPr>
            <a:normAutofit lnSpcReduction="10000"/>
          </a:bodyPr>
          <a:lstStyle/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Located adjacent to pulp tissue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2-6 </a:t>
            </a:r>
            <a:r>
              <a:rPr lang="el-GR" sz="2400" dirty="0" smtClean="0"/>
              <a:t>μ</a:t>
            </a:r>
            <a:r>
              <a:rPr lang="en-US" sz="2400" dirty="0" smtClean="0"/>
              <a:t>m wide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err="1" smtClean="0"/>
              <a:t>unmineralised</a:t>
            </a:r>
            <a:r>
              <a:rPr lang="en-US" sz="2400" dirty="0" smtClean="0"/>
              <a:t> dentin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Pale stained than mineralized dentin</a:t>
            </a:r>
          </a:p>
          <a:p>
            <a:pPr eaLnBrk="1" hangingPunct="1"/>
            <a:endParaRPr lang="en-US" sz="2400" dirty="0" smtClean="0"/>
          </a:p>
        </p:txBody>
      </p:sp>
      <p:pic>
        <p:nvPicPr>
          <p:cNvPr id="77828" name="Picture 4" descr="31_bb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91100" y="2492375"/>
            <a:ext cx="4152900" cy="406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rot="5400000" flipH="1" flipV="1">
            <a:off x="4877594" y="2361406"/>
            <a:ext cx="7620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 flipH="1" flipV="1">
            <a:off x="5563394" y="2361406"/>
            <a:ext cx="7620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7315994" y="2361406"/>
            <a:ext cx="7620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978786" y="1600200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Pulp</a:t>
            </a:r>
            <a:endParaRPr lang="en-IN" dirty="0"/>
          </a:p>
        </p:txBody>
      </p:sp>
      <p:sp>
        <p:nvSpPr>
          <p:cNvPr id="10" name="TextBox 9"/>
          <p:cNvSpPr txBox="1"/>
          <p:nvPr/>
        </p:nvSpPr>
        <p:spPr>
          <a:xfrm>
            <a:off x="5588386" y="1600200"/>
            <a:ext cx="1085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Predentin</a:t>
            </a:r>
            <a:endParaRPr lang="en-IN" dirty="0"/>
          </a:p>
        </p:txBody>
      </p:sp>
      <p:sp>
        <p:nvSpPr>
          <p:cNvPr id="11" name="TextBox 10"/>
          <p:cNvSpPr txBox="1"/>
          <p:nvPr/>
        </p:nvSpPr>
        <p:spPr>
          <a:xfrm>
            <a:off x="7296254" y="1600200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Dentin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MATRIX   VESICLES</a:t>
            </a:r>
            <a:r>
              <a:rPr lang="en-IN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en-IN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Contain alkaline </a:t>
            </a:r>
            <a:r>
              <a:rPr lang="en-US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phosphatase</a:t>
            </a:r>
            <a:endParaRPr lang="en-US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>
              <a:buNone/>
            </a:pPr>
            <a:endParaRPr lang="en-US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>
              <a:buNone/>
            </a:pP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	This increases concentration of phosphates – binds with Calcium = calcium phosphate</a:t>
            </a:r>
          </a:p>
          <a:p>
            <a:pPr algn="ctr">
              <a:buNone/>
            </a:pPr>
            <a:endParaRPr lang="en-US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>
              <a:buNone/>
            </a:pPr>
            <a:r>
              <a:rPr lang="en-US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Hydroxyapatite</a:t>
            </a:r>
            <a:endParaRPr lang="en-IN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rot="5400000">
            <a:off x="4321967" y="2964653"/>
            <a:ext cx="500066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 bwMode="auto">
          <a:xfrm rot="5400000">
            <a:off x="4322761" y="5035561"/>
            <a:ext cx="500066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Growth of this initial crystal is followed by further growth of closely associated crystals.</a:t>
            </a:r>
          </a:p>
          <a:p>
            <a:pPr>
              <a:lnSpc>
                <a:spcPct val="150000"/>
              </a:lnSpc>
              <a:buFont typeface="Courier New" pitchFamily="49" charset="0"/>
              <a:buChar char="o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Further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mineralisation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spreads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ciumferentially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to form small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noduli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that eventually fuse</a:t>
            </a:r>
          </a:p>
          <a:p>
            <a:endParaRPr lang="en-IN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600200" y="228600"/>
            <a:ext cx="6705600" cy="52863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PATTERN OF MINERALIZATION</a:t>
            </a:r>
          </a:p>
        </p:txBody>
      </p:sp>
      <p:sp>
        <p:nvSpPr>
          <p:cNvPr id="26629" name="Oval 5"/>
          <p:cNvSpPr>
            <a:spLocks noChangeArrowheads="1"/>
          </p:cNvSpPr>
          <p:nvPr/>
        </p:nvSpPr>
        <p:spPr bwMode="auto">
          <a:xfrm>
            <a:off x="838200" y="3810000"/>
            <a:ext cx="457200" cy="6096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26630" name="Oval 6"/>
          <p:cNvSpPr>
            <a:spLocks noChangeArrowheads="1"/>
          </p:cNvSpPr>
          <p:nvPr/>
        </p:nvSpPr>
        <p:spPr bwMode="auto">
          <a:xfrm>
            <a:off x="1295400" y="4800600"/>
            <a:ext cx="609600" cy="3810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26631" name="Oval 7"/>
          <p:cNvSpPr>
            <a:spLocks noChangeArrowheads="1"/>
          </p:cNvSpPr>
          <p:nvPr/>
        </p:nvSpPr>
        <p:spPr bwMode="auto">
          <a:xfrm>
            <a:off x="381000" y="4343400"/>
            <a:ext cx="533400" cy="6858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26632" name="Oval 8"/>
          <p:cNvSpPr>
            <a:spLocks noChangeArrowheads="1"/>
          </p:cNvSpPr>
          <p:nvPr/>
        </p:nvSpPr>
        <p:spPr bwMode="auto">
          <a:xfrm>
            <a:off x="1600200" y="4267200"/>
            <a:ext cx="381000" cy="3810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26633" name="Oval 9"/>
          <p:cNvSpPr>
            <a:spLocks noChangeArrowheads="1"/>
          </p:cNvSpPr>
          <p:nvPr/>
        </p:nvSpPr>
        <p:spPr bwMode="auto">
          <a:xfrm>
            <a:off x="1524000" y="3886200"/>
            <a:ext cx="228600" cy="3048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26634" name="Oval 10"/>
          <p:cNvSpPr>
            <a:spLocks noChangeArrowheads="1"/>
          </p:cNvSpPr>
          <p:nvPr/>
        </p:nvSpPr>
        <p:spPr bwMode="auto">
          <a:xfrm>
            <a:off x="1600200" y="3429000"/>
            <a:ext cx="304800" cy="2286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26635" name="Oval 11"/>
          <p:cNvSpPr>
            <a:spLocks noChangeArrowheads="1"/>
          </p:cNvSpPr>
          <p:nvPr/>
        </p:nvSpPr>
        <p:spPr bwMode="auto">
          <a:xfrm>
            <a:off x="1981200" y="3886200"/>
            <a:ext cx="304800" cy="3810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26636" name="Oval 12"/>
          <p:cNvSpPr>
            <a:spLocks noChangeArrowheads="1"/>
          </p:cNvSpPr>
          <p:nvPr/>
        </p:nvSpPr>
        <p:spPr bwMode="auto">
          <a:xfrm>
            <a:off x="2057400" y="3429000"/>
            <a:ext cx="381000" cy="3810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26637" name="Oval 13"/>
          <p:cNvSpPr>
            <a:spLocks noChangeArrowheads="1"/>
          </p:cNvSpPr>
          <p:nvPr/>
        </p:nvSpPr>
        <p:spPr bwMode="auto">
          <a:xfrm>
            <a:off x="2362200" y="3810000"/>
            <a:ext cx="381000" cy="3048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26638" name="Line 14"/>
          <p:cNvSpPr>
            <a:spLocks noChangeShapeType="1"/>
          </p:cNvSpPr>
          <p:nvPr/>
        </p:nvSpPr>
        <p:spPr bwMode="auto">
          <a:xfrm flipV="1">
            <a:off x="990600" y="3429000"/>
            <a:ext cx="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IN"/>
          </a:p>
        </p:txBody>
      </p:sp>
      <p:sp>
        <p:nvSpPr>
          <p:cNvPr id="26640" name="Line 16"/>
          <p:cNvSpPr>
            <a:spLocks noChangeShapeType="1"/>
          </p:cNvSpPr>
          <p:nvPr/>
        </p:nvSpPr>
        <p:spPr bwMode="auto">
          <a:xfrm flipV="1">
            <a:off x="1676400" y="3124200"/>
            <a:ext cx="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IN"/>
          </a:p>
        </p:txBody>
      </p:sp>
      <p:sp>
        <p:nvSpPr>
          <p:cNvPr id="26641" name="Line 17"/>
          <p:cNvSpPr>
            <a:spLocks noChangeShapeType="1"/>
          </p:cNvSpPr>
          <p:nvPr/>
        </p:nvSpPr>
        <p:spPr bwMode="auto">
          <a:xfrm flipV="1">
            <a:off x="2590800" y="3581400"/>
            <a:ext cx="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IN"/>
          </a:p>
        </p:txBody>
      </p:sp>
      <p:sp>
        <p:nvSpPr>
          <p:cNvPr id="26642" name="Line 18"/>
          <p:cNvSpPr>
            <a:spLocks noChangeShapeType="1"/>
          </p:cNvSpPr>
          <p:nvPr/>
        </p:nvSpPr>
        <p:spPr bwMode="auto">
          <a:xfrm flipV="1">
            <a:off x="1600200" y="4495800"/>
            <a:ext cx="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IN"/>
          </a:p>
        </p:txBody>
      </p:sp>
      <p:sp>
        <p:nvSpPr>
          <p:cNvPr id="26643" name="Line 19"/>
          <p:cNvSpPr>
            <a:spLocks noChangeShapeType="1"/>
          </p:cNvSpPr>
          <p:nvPr/>
        </p:nvSpPr>
        <p:spPr bwMode="auto">
          <a:xfrm flipV="1">
            <a:off x="1828800" y="4038600"/>
            <a:ext cx="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IN"/>
          </a:p>
        </p:txBody>
      </p:sp>
      <p:sp>
        <p:nvSpPr>
          <p:cNvPr id="26645" name="Line 21"/>
          <p:cNvSpPr>
            <a:spLocks noChangeShapeType="1"/>
          </p:cNvSpPr>
          <p:nvPr/>
        </p:nvSpPr>
        <p:spPr bwMode="auto">
          <a:xfrm flipV="1">
            <a:off x="609600" y="4038600"/>
            <a:ext cx="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IN"/>
          </a:p>
        </p:txBody>
      </p:sp>
      <p:sp>
        <p:nvSpPr>
          <p:cNvPr id="26646" name="Line 22"/>
          <p:cNvSpPr>
            <a:spLocks noChangeShapeType="1"/>
          </p:cNvSpPr>
          <p:nvPr/>
        </p:nvSpPr>
        <p:spPr bwMode="auto">
          <a:xfrm>
            <a:off x="609600" y="5105400"/>
            <a:ext cx="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IN"/>
          </a:p>
        </p:txBody>
      </p:sp>
      <p:sp>
        <p:nvSpPr>
          <p:cNvPr id="26647" name="Line 23"/>
          <p:cNvSpPr>
            <a:spLocks noChangeShapeType="1"/>
          </p:cNvSpPr>
          <p:nvPr/>
        </p:nvSpPr>
        <p:spPr bwMode="auto">
          <a:xfrm>
            <a:off x="914400" y="4724400"/>
            <a:ext cx="2286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IN"/>
          </a:p>
        </p:txBody>
      </p:sp>
      <p:sp>
        <p:nvSpPr>
          <p:cNvPr id="26648" name="Line 24"/>
          <p:cNvSpPr>
            <a:spLocks noChangeShapeType="1"/>
          </p:cNvSpPr>
          <p:nvPr/>
        </p:nvSpPr>
        <p:spPr bwMode="auto">
          <a:xfrm flipH="1">
            <a:off x="228600" y="4724400"/>
            <a:ext cx="152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IN"/>
          </a:p>
        </p:txBody>
      </p:sp>
      <p:sp>
        <p:nvSpPr>
          <p:cNvPr id="26649" name="Line 25"/>
          <p:cNvSpPr>
            <a:spLocks noChangeShapeType="1"/>
          </p:cNvSpPr>
          <p:nvPr/>
        </p:nvSpPr>
        <p:spPr bwMode="auto">
          <a:xfrm>
            <a:off x="1981200" y="5029200"/>
            <a:ext cx="2286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IN"/>
          </a:p>
        </p:txBody>
      </p:sp>
      <p:sp>
        <p:nvSpPr>
          <p:cNvPr id="26650" name="Line 26"/>
          <p:cNvSpPr>
            <a:spLocks noChangeShapeType="1"/>
          </p:cNvSpPr>
          <p:nvPr/>
        </p:nvSpPr>
        <p:spPr bwMode="auto">
          <a:xfrm flipH="1">
            <a:off x="1066800" y="5029200"/>
            <a:ext cx="152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IN"/>
          </a:p>
        </p:txBody>
      </p:sp>
      <p:sp>
        <p:nvSpPr>
          <p:cNvPr id="26651" name="Line 27"/>
          <p:cNvSpPr>
            <a:spLocks noChangeShapeType="1"/>
          </p:cNvSpPr>
          <p:nvPr/>
        </p:nvSpPr>
        <p:spPr bwMode="auto">
          <a:xfrm>
            <a:off x="1066800" y="4419600"/>
            <a:ext cx="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IN"/>
          </a:p>
        </p:txBody>
      </p:sp>
      <p:sp>
        <p:nvSpPr>
          <p:cNvPr id="26652" name="Line 28"/>
          <p:cNvSpPr>
            <a:spLocks noChangeShapeType="1"/>
          </p:cNvSpPr>
          <p:nvPr/>
        </p:nvSpPr>
        <p:spPr bwMode="auto">
          <a:xfrm>
            <a:off x="2514600" y="4191000"/>
            <a:ext cx="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IN"/>
          </a:p>
        </p:txBody>
      </p:sp>
      <p:sp>
        <p:nvSpPr>
          <p:cNvPr id="26653" name="Line 29"/>
          <p:cNvSpPr>
            <a:spLocks noChangeShapeType="1"/>
          </p:cNvSpPr>
          <p:nvPr/>
        </p:nvSpPr>
        <p:spPr bwMode="auto">
          <a:xfrm>
            <a:off x="1600200" y="5257800"/>
            <a:ext cx="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IN"/>
          </a:p>
        </p:txBody>
      </p:sp>
      <p:sp>
        <p:nvSpPr>
          <p:cNvPr id="26654" name="Line 30"/>
          <p:cNvSpPr>
            <a:spLocks noChangeShapeType="1"/>
          </p:cNvSpPr>
          <p:nvPr/>
        </p:nvSpPr>
        <p:spPr bwMode="auto">
          <a:xfrm>
            <a:off x="1295400" y="4191000"/>
            <a:ext cx="2286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IN"/>
          </a:p>
        </p:txBody>
      </p:sp>
      <p:sp>
        <p:nvSpPr>
          <p:cNvPr id="26655" name="Line 31"/>
          <p:cNvSpPr>
            <a:spLocks noChangeShapeType="1"/>
          </p:cNvSpPr>
          <p:nvPr/>
        </p:nvSpPr>
        <p:spPr bwMode="auto">
          <a:xfrm>
            <a:off x="2438400" y="3505200"/>
            <a:ext cx="2286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IN"/>
          </a:p>
        </p:txBody>
      </p:sp>
      <p:sp>
        <p:nvSpPr>
          <p:cNvPr id="26656" name="Line 32"/>
          <p:cNvSpPr>
            <a:spLocks noChangeShapeType="1"/>
          </p:cNvSpPr>
          <p:nvPr/>
        </p:nvSpPr>
        <p:spPr bwMode="auto">
          <a:xfrm flipH="1">
            <a:off x="1371600" y="3505200"/>
            <a:ext cx="152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IN"/>
          </a:p>
        </p:txBody>
      </p:sp>
      <p:sp>
        <p:nvSpPr>
          <p:cNvPr id="26657" name="Line 33"/>
          <p:cNvSpPr>
            <a:spLocks noChangeShapeType="1"/>
          </p:cNvSpPr>
          <p:nvPr/>
        </p:nvSpPr>
        <p:spPr bwMode="auto">
          <a:xfrm flipH="1">
            <a:off x="1905000" y="3657600"/>
            <a:ext cx="152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IN"/>
          </a:p>
        </p:txBody>
      </p:sp>
      <p:sp>
        <p:nvSpPr>
          <p:cNvPr id="26658" name="Line 34"/>
          <p:cNvSpPr>
            <a:spLocks noChangeShapeType="1"/>
          </p:cNvSpPr>
          <p:nvPr/>
        </p:nvSpPr>
        <p:spPr bwMode="auto">
          <a:xfrm>
            <a:off x="1905000" y="3505200"/>
            <a:ext cx="2286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IN"/>
          </a:p>
        </p:txBody>
      </p:sp>
      <p:sp>
        <p:nvSpPr>
          <p:cNvPr id="26659" name="Text Box 35"/>
          <p:cNvSpPr txBox="1">
            <a:spLocks noChangeArrowheads="1"/>
          </p:cNvSpPr>
          <p:nvPr/>
        </p:nvSpPr>
        <p:spPr bwMode="auto">
          <a:xfrm>
            <a:off x="228600" y="990600"/>
            <a:ext cx="8610600" cy="1717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40000"/>
              </a:spcBef>
            </a:pP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</a:rPr>
              <a:t>Mineralization occurs by globular calcification (</a:t>
            </a:r>
            <a:r>
              <a:rPr lang="en-US" sz="2400" b="1" u="sng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effectLst/>
              </a:rPr>
              <a:t>Calcospheric</a:t>
            </a:r>
            <a:r>
              <a:rPr lang="en-US" sz="2400" b="1" u="sng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/>
              </a:rPr>
              <a:t> / </a:t>
            </a:r>
            <a:r>
              <a:rPr lang="en-US" sz="2400" b="1" u="sng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effectLst/>
              </a:rPr>
              <a:t>spherulite</a:t>
            </a:r>
            <a:r>
              <a:rPr lang="en-US" sz="2400" b="1" u="sng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/>
              </a:rPr>
              <a:t> form</a:t>
            </a:r>
            <a:r>
              <a:rPr lang="en-US" sz="24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/>
              </a:rPr>
              <a:t>)</a:t>
            </a:r>
            <a:endParaRPr lang="en-US" sz="2400" dirty="0">
              <a:solidFill>
                <a:schemeClr val="accent4">
                  <a:lumMod val="40000"/>
                  <a:lumOff val="60000"/>
                </a:schemeClr>
              </a:solidFill>
              <a:effectLst/>
            </a:endParaRPr>
          </a:p>
          <a:p>
            <a:pPr>
              <a:spcBef>
                <a:spcPct val="40000"/>
              </a:spcBef>
            </a:pP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</a:rPr>
              <a:t>This involves the deposition of crystals in several discrete areas of the matrix</a:t>
            </a:r>
          </a:p>
        </p:txBody>
      </p:sp>
      <p:sp>
        <p:nvSpPr>
          <p:cNvPr id="26662" name="Rectangle 38"/>
          <p:cNvSpPr>
            <a:spLocks noGrp="1" noChangeArrowheads="1"/>
          </p:cNvSpPr>
          <p:nvPr>
            <p:ph type="body" sz="half" idx="2"/>
          </p:nvPr>
        </p:nvSpPr>
        <p:spPr>
          <a:xfrm>
            <a:off x="-304800" y="5715000"/>
            <a:ext cx="9525000" cy="1219200"/>
          </a:xfrm>
        </p:spPr>
        <p:txBody>
          <a:bodyPr/>
          <a:lstStyle/>
          <a:p>
            <a:pPr>
              <a:spcBef>
                <a:spcPct val="40000"/>
              </a:spcBef>
              <a:buNone/>
            </a:pPr>
            <a:r>
              <a:rPr lang="en-US" sz="2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	With 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continued growth, globular masses are formed that continue to </a:t>
            </a:r>
            <a:r>
              <a:rPr lang="en-US" sz="2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grow / enlarge 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&amp; fuse to form a single mass (</a:t>
            </a:r>
            <a:r>
              <a:rPr lang="en-US" sz="2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heterogenous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)</a:t>
            </a:r>
          </a:p>
          <a:p>
            <a:endParaRPr lang="en-US" sz="24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7" name="Oval 7"/>
          <p:cNvSpPr>
            <a:spLocks noChangeArrowheads="1"/>
          </p:cNvSpPr>
          <p:nvPr/>
        </p:nvSpPr>
        <p:spPr bwMode="auto">
          <a:xfrm>
            <a:off x="5257800" y="3932237"/>
            <a:ext cx="762000" cy="6096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38" name="Oval 8"/>
          <p:cNvSpPr>
            <a:spLocks noChangeArrowheads="1"/>
          </p:cNvSpPr>
          <p:nvPr/>
        </p:nvSpPr>
        <p:spPr bwMode="auto">
          <a:xfrm>
            <a:off x="5715000" y="4694237"/>
            <a:ext cx="838200" cy="6096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39" name="Oval 9"/>
          <p:cNvSpPr>
            <a:spLocks noChangeArrowheads="1"/>
          </p:cNvSpPr>
          <p:nvPr/>
        </p:nvSpPr>
        <p:spPr bwMode="auto">
          <a:xfrm>
            <a:off x="4800600" y="4465637"/>
            <a:ext cx="990600" cy="6858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40" name="Oval 10"/>
          <p:cNvSpPr>
            <a:spLocks noChangeArrowheads="1"/>
          </p:cNvSpPr>
          <p:nvPr/>
        </p:nvSpPr>
        <p:spPr bwMode="auto">
          <a:xfrm>
            <a:off x="5943600" y="4313237"/>
            <a:ext cx="609600" cy="3810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41" name="Oval 11"/>
          <p:cNvSpPr>
            <a:spLocks noChangeArrowheads="1"/>
          </p:cNvSpPr>
          <p:nvPr/>
        </p:nvSpPr>
        <p:spPr bwMode="auto">
          <a:xfrm>
            <a:off x="5943600" y="3779837"/>
            <a:ext cx="457200" cy="533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42" name="Oval 12"/>
          <p:cNvSpPr>
            <a:spLocks noChangeArrowheads="1"/>
          </p:cNvSpPr>
          <p:nvPr/>
        </p:nvSpPr>
        <p:spPr bwMode="auto">
          <a:xfrm>
            <a:off x="6019800" y="3246437"/>
            <a:ext cx="457200" cy="533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43" name="Oval 13"/>
          <p:cNvSpPr>
            <a:spLocks noChangeArrowheads="1"/>
          </p:cNvSpPr>
          <p:nvPr/>
        </p:nvSpPr>
        <p:spPr bwMode="auto">
          <a:xfrm>
            <a:off x="6400800" y="4008437"/>
            <a:ext cx="381000" cy="4572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44" name="Oval 14"/>
          <p:cNvSpPr>
            <a:spLocks noChangeArrowheads="1"/>
          </p:cNvSpPr>
          <p:nvPr/>
        </p:nvSpPr>
        <p:spPr bwMode="auto">
          <a:xfrm>
            <a:off x="6400800" y="3398837"/>
            <a:ext cx="609600" cy="533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45" name="Oval 15"/>
          <p:cNvSpPr>
            <a:spLocks noChangeArrowheads="1"/>
          </p:cNvSpPr>
          <p:nvPr/>
        </p:nvSpPr>
        <p:spPr bwMode="auto">
          <a:xfrm>
            <a:off x="6705600" y="3779837"/>
            <a:ext cx="533400" cy="4572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3962400" y="2514600"/>
            <a:ext cx="518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b="1" dirty="0">
                <a:solidFill>
                  <a:srgbClr val="FFFF66"/>
                </a:solidFill>
                <a:effectLst/>
              </a:rPr>
              <a:t>Dentin  deposited : 4 </a:t>
            </a:r>
            <a:r>
              <a:rPr lang="en-US" b="1" dirty="0" err="1">
                <a:solidFill>
                  <a:srgbClr val="FFFF66"/>
                </a:solidFill>
                <a:effectLst/>
                <a:cs typeface="Times New Roman" pitchFamily="18" charset="0"/>
              </a:rPr>
              <a:t>μ</a:t>
            </a:r>
            <a:r>
              <a:rPr lang="en-US" b="1" dirty="0" err="1">
                <a:solidFill>
                  <a:srgbClr val="FFFF66"/>
                </a:solidFill>
                <a:effectLst/>
              </a:rPr>
              <a:t>m</a:t>
            </a:r>
            <a:r>
              <a:rPr lang="en-US" b="1" dirty="0">
                <a:solidFill>
                  <a:srgbClr val="FFFF66"/>
                </a:solidFill>
                <a:effectLst/>
              </a:rPr>
              <a:t> / day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152400"/>
            <a:ext cx="7498080" cy="11430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Age changes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Reparative dentin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Dead tracts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Sclerotic dentin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Reparative dentin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600200"/>
            <a:ext cx="4281487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2400" dirty="0" smtClean="0"/>
              <a:t>Also called :-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Reactionary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Regenerative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Irregular secondary dentin</a:t>
            </a:r>
          </a:p>
        </p:txBody>
      </p:sp>
      <p:pic>
        <p:nvPicPr>
          <p:cNvPr id="84996" name="Picture 4" descr="68bi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1524000"/>
            <a:ext cx="3810000" cy="2696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22_bb">
            <a:hlinkClick r:id="rId4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334000" y="4406900"/>
            <a:ext cx="3810000" cy="24511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9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0678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Abrasion / Caries / operative procedure / insult</a:t>
            </a:r>
            <a:endParaRPr lang="en-IN" sz="3200" dirty="0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381000" y="1676400"/>
            <a:ext cx="8686800" cy="11430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Odontoblast</a:t>
            </a:r>
            <a:r>
              <a:rPr lang="en-US" sz="32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cells &amp; process are cut/exposed depending upon type of injury (Cells may die or survive)</a:t>
            </a:r>
            <a:endParaRPr kumimoji="0" lang="en-IN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533400" y="3429000"/>
            <a:ext cx="8534400" cy="11430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Died </a:t>
            </a:r>
            <a:r>
              <a:rPr lang="en-US" sz="3200" dirty="0" err="1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odontoblast</a:t>
            </a:r>
            <a:r>
              <a:rPr lang="en-US" sz="32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cells are replaced by newly differentiated </a:t>
            </a:r>
            <a:r>
              <a:rPr lang="en-US" sz="3200" dirty="0" err="1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odontoblast</a:t>
            </a:r>
            <a:r>
              <a:rPr lang="en-US" sz="32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from pulp </a:t>
            </a:r>
            <a:endParaRPr kumimoji="0" lang="en-IN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381000" y="5181600"/>
            <a:ext cx="8763000" cy="11430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Begin deposition of reparative dentin (seal off the zone of injury as a part of healing process)</a:t>
            </a:r>
            <a:endParaRPr kumimoji="0" lang="en-IN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4648200" y="1294606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4648994" y="4799806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>
            <a:off x="4648994" y="2971006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371600"/>
          </a:xfrm>
        </p:spPr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Physical properties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22960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b="1" dirty="0" smtClean="0"/>
              <a:t>Color: </a:t>
            </a:r>
            <a:endParaRPr lang="en-US" sz="2800" dirty="0" smtClean="0"/>
          </a:p>
          <a:p>
            <a:pPr lvl="1">
              <a:lnSpc>
                <a:spcPct val="80000"/>
              </a:lnSpc>
            </a:pPr>
            <a:r>
              <a:rPr lang="en-US" sz="2400" dirty="0" smtClean="0"/>
              <a:t>Light yellowish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Becomes darker with age (dark yellowish)</a:t>
            </a:r>
          </a:p>
          <a:p>
            <a:pPr lvl="1">
              <a:lnSpc>
                <a:spcPct val="80000"/>
              </a:lnSpc>
            </a:pPr>
            <a:endParaRPr lang="en-US" sz="2400" dirty="0" smtClean="0"/>
          </a:p>
          <a:p>
            <a:r>
              <a:rPr lang="en-US" sz="2800" b="1" dirty="0" smtClean="0"/>
              <a:t>Hardness:</a:t>
            </a:r>
          </a:p>
          <a:p>
            <a:pPr lvl="1"/>
            <a:r>
              <a:rPr lang="en-US" sz="2400" dirty="0" smtClean="0"/>
              <a:t>Harder than bone &amp; </a:t>
            </a:r>
            <a:r>
              <a:rPr lang="en-US" sz="2400" dirty="0" err="1" smtClean="0"/>
              <a:t>cementum</a:t>
            </a:r>
            <a:endParaRPr lang="en-US" sz="2400" dirty="0" smtClean="0"/>
          </a:p>
          <a:p>
            <a:pPr lvl="1"/>
            <a:r>
              <a:rPr lang="en-US" sz="2400" dirty="0" smtClean="0"/>
              <a:t>Softer than enamel – more radiolucent </a:t>
            </a:r>
          </a:p>
          <a:p>
            <a:pPr lvl="1">
              <a:buNone/>
            </a:pPr>
            <a:endParaRPr lang="en-US" sz="2400" dirty="0" smtClean="0"/>
          </a:p>
          <a:p>
            <a:pPr lvl="1">
              <a:buNone/>
            </a:pPr>
            <a:r>
              <a:rPr lang="en-US" sz="2400" b="1" dirty="0" smtClean="0"/>
              <a:t>Enamel &gt; Dentin &gt; Bone &gt; </a:t>
            </a:r>
            <a:r>
              <a:rPr lang="en-US" sz="2400" b="1" dirty="0" err="1" smtClean="0"/>
              <a:t>Cementum</a:t>
            </a:r>
            <a:endParaRPr lang="en-US" sz="2400" b="1" dirty="0" smtClean="0"/>
          </a:p>
          <a:p>
            <a:pPr lvl="1">
              <a:lnSpc>
                <a:spcPct val="80000"/>
              </a:lnSpc>
            </a:pPr>
            <a:endParaRPr lang="en-US" sz="2400" dirty="0" smtClean="0"/>
          </a:p>
          <a:p>
            <a:pPr lvl="1"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800" dirty="0" smtClean="0"/>
          </a:p>
          <a:p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4953000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95-96%</a:t>
            </a:r>
            <a:endParaRPr lang="en-IN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4600" y="4953000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65-70%</a:t>
            </a:r>
            <a:endParaRPr lang="en-IN" dirty="0">
              <a:solidFill>
                <a:srgbClr val="00B0F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8600" y="4953000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60-65%</a:t>
            </a:r>
            <a:endParaRPr lang="en-IN" dirty="0"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81205" y="4964668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50-55%</a:t>
            </a:r>
            <a:endParaRPr lang="en-IN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Dead tracts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3200400"/>
            <a:ext cx="8382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In dried ground sections of normal dentin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err="1" smtClean="0"/>
              <a:t>Odontoblastic</a:t>
            </a:r>
            <a:r>
              <a:rPr lang="en-US" sz="2400" dirty="0" smtClean="0"/>
              <a:t> process may be lost (due to stimuli) – especially in </a:t>
            </a:r>
            <a:r>
              <a:rPr lang="en-US" sz="2400" dirty="0" err="1" smtClean="0"/>
              <a:t>incisal</a:t>
            </a:r>
            <a:r>
              <a:rPr lang="en-US" sz="2400" dirty="0" smtClean="0"/>
              <a:t>/</a:t>
            </a:r>
            <a:r>
              <a:rPr lang="en-US" sz="2400" dirty="0" err="1" smtClean="0"/>
              <a:t>cuspal</a:t>
            </a:r>
            <a:r>
              <a:rPr lang="en-US" sz="2400" dirty="0" smtClean="0"/>
              <a:t> areas due to crowding of </a:t>
            </a:r>
            <a:r>
              <a:rPr lang="en-US" sz="2400" dirty="0" err="1" smtClean="0"/>
              <a:t>odontoblasts</a:t>
            </a: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err="1" smtClean="0"/>
              <a:t>Odontoblastic</a:t>
            </a:r>
            <a:r>
              <a:rPr lang="en-US" sz="2400" dirty="0" smtClean="0"/>
              <a:t> processes disintegrate and the empty tubules are filled with air &amp; appear dark</a:t>
            </a:r>
          </a:p>
        </p:txBody>
      </p:sp>
      <p:pic>
        <p:nvPicPr>
          <p:cNvPr id="87044" name="Picture 6" descr="i-68"/>
          <p:cNvPicPr>
            <a:picLocks noChangeAspect="1" noChangeArrowheads="1"/>
          </p:cNvPicPr>
          <p:nvPr/>
        </p:nvPicPr>
        <p:blipFill>
          <a:blip r:embed="rId2"/>
          <a:srcRect b="23384"/>
          <a:stretch>
            <a:fillRect/>
          </a:stretch>
        </p:blipFill>
        <p:spPr bwMode="auto">
          <a:xfrm>
            <a:off x="6006516" y="0"/>
            <a:ext cx="2988259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7772400" cy="874713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Sclerotic dentin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219200"/>
            <a:ext cx="5334000" cy="44021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Stimuli – (caries, attrition, abrasion, erosion, etc..)</a:t>
            </a:r>
          </a:p>
          <a:p>
            <a:pPr eaLnBrk="1" hangingPunct="1">
              <a:lnSpc>
                <a:spcPct val="90000"/>
              </a:lnSpc>
              <a:buNone/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Collagen </a:t>
            </a:r>
            <a:r>
              <a:rPr lang="en-US" sz="2400" dirty="0" err="1" smtClean="0"/>
              <a:t>fibres</a:t>
            </a:r>
            <a:r>
              <a:rPr lang="en-US" sz="2400" dirty="0" smtClean="0"/>
              <a:t> and apatite crystals appear in the dentinal tubules &amp; obliterates the lumen of the tubule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Refractive indices get equalized &amp; appear clear - </a:t>
            </a:r>
            <a:r>
              <a:rPr lang="en-U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Also called transparent dentin</a:t>
            </a:r>
            <a:r>
              <a:rPr lang="en-US" sz="2400" dirty="0" smtClean="0"/>
              <a:t> 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</p:txBody>
      </p:sp>
      <p:pic>
        <p:nvPicPr>
          <p:cNvPr id="89092" name="Picture 5" descr="3_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4525" y="1412875"/>
            <a:ext cx="326707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 bwMode="auto">
          <a:xfrm rot="5400000">
            <a:off x="2590800" y="2743200"/>
            <a:ext cx="457200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IN" dirty="0" smtClean="0"/>
              <a:t>Summary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 smtClean="0"/>
              <a:t>Dentin is the most voluminous structural component of human tooth. Dentin protects pulp tissue from microbial and other noxious stimuli. Dentin consists of a large quantity of small parallel tubules that lay within a collagen matrix, which is highly mineralized. It also provides essential support to enamel and is highly mineralized and thus enables fragile enamel to withstand </a:t>
            </a:r>
            <a:r>
              <a:rPr lang="en-US" sz="2800" dirty="0" err="1" smtClean="0"/>
              <a:t>occlusal</a:t>
            </a:r>
            <a:r>
              <a:rPr lang="en-US" sz="2800" dirty="0" smtClean="0"/>
              <a:t> and masticatory forces without fracturing.</a:t>
            </a:r>
            <a:endParaRPr lang="en-IN" sz="280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home message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Dentin is the most voluminous structural component of human tooth. Dentin protects pulp tissue from microbial and other noxious stimuli. </a:t>
            </a:r>
            <a:r>
              <a:rPr lang="en-US" smtClean="0"/>
              <a:t>Dentin consists of a large quantity of small parallel tubules that lay within a collagen matrix, which is highly mineralized.</a:t>
            </a:r>
            <a:endParaRPr lang="en-US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ln w="6350" cap="rnd">
            <a:noFill/>
          </a:ln>
        </p:spPr>
        <p:txBody>
          <a:bodyPr anchor="b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References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8229600" cy="470852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74320" indent="-274320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SN </a:t>
            </a:r>
            <a:r>
              <a:rPr lang="en-US" sz="2400" dirty="0" err="1">
                <a:latin typeface="+mn-lt"/>
                <a:ea typeface="+mn-ea"/>
                <a:cs typeface="+mn-cs"/>
              </a:rPr>
              <a:t>Bhaskar</a:t>
            </a:r>
            <a:r>
              <a:rPr lang="en-US" sz="2400" dirty="0">
                <a:latin typeface="+mn-lt"/>
                <a:ea typeface="+mn-ea"/>
                <a:cs typeface="+mn-cs"/>
              </a:rPr>
              <a:t> . </a:t>
            </a:r>
            <a:r>
              <a:rPr lang="en-US" sz="2400" dirty="0" err="1">
                <a:latin typeface="+mn-lt"/>
                <a:ea typeface="+mn-ea"/>
                <a:cs typeface="+mn-cs"/>
              </a:rPr>
              <a:t>Orban’s</a:t>
            </a:r>
            <a:r>
              <a:rPr lang="en-US" sz="2400" dirty="0">
                <a:latin typeface="+mn-lt"/>
                <a:ea typeface="+mn-ea"/>
                <a:cs typeface="+mn-cs"/>
              </a:rPr>
              <a:t> ,Oral Histology and embryology. 11</a:t>
            </a:r>
            <a:r>
              <a:rPr lang="en-US" sz="2400" baseline="30000" dirty="0">
                <a:latin typeface="+mn-lt"/>
                <a:ea typeface="+mn-ea"/>
                <a:cs typeface="+mn-cs"/>
              </a:rPr>
              <a:t>th</a:t>
            </a:r>
            <a:r>
              <a:rPr lang="en-US" sz="2400" dirty="0">
                <a:latin typeface="+mn-lt"/>
                <a:ea typeface="+mn-ea"/>
                <a:cs typeface="+mn-cs"/>
              </a:rPr>
              <a:t> edition, Mosby 1998</a:t>
            </a:r>
          </a:p>
          <a:p>
            <a:pPr marL="274320" indent="-274320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defRPr/>
            </a:pPr>
            <a:endParaRPr lang="en-US" sz="2400" dirty="0">
              <a:latin typeface="+mn-lt"/>
              <a:ea typeface="+mn-ea"/>
              <a:cs typeface="+mn-cs"/>
            </a:endParaRPr>
          </a:p>
          <a:p>
            <a:pPr marL="274320" indent="-274320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Neville BW ,</a:t>
            </a:r>
            <a:r>
              <a:rPr lang="en-US" sz="2400" dirty="0" err="1">
                <a:latin typeface="+mn-lt"/>
                <a:ea typeface="+mn-ea"/>
                <a:cs typeface="+mn-cs"/>
              </a:rPr>
              <a:t>Damm</a:t>
            </a:r>
            <a:r>
              <a:rPr lang="en-US" sz="2400" dirty="0">
                <a:latin typeface="+mn-lt"/>
                <a:ea typeface="+mn-ea"/>
                <a:cs typeface="+mn-cs"/>
              </a:rPr>
              <a:t> DD ,Allen CM ,</a:t>
            </a:r>
            <a:r>
              <a:rPr lang="en-US" sz="2400" dirty="0" err="1">
                <a:latin typeface="+mn-lt"/>
                <a:ea typeface="+mn-ea"/>
                <a:cs typeface="+mn-cs"/>
              </a:rPr>
              <a:t>Bouquot</a:t>
            </a:r>
            <a:r>
              <a:rPr lang="en-US" sz="2400" dirty="0">
                <a:latin typeface="+mn-lt"/>
                <a:ea typeface="+mn-ea"/>
                <a:cs typeface="+mn-cs"/>
              </a:rPr>
              <a:t> JE . Oral and maxillofacial pathology , 2</a:t>
            </a:r>
            <a:r>
              <a:rPr lang="en-US" sz="2400" baseline="30000" dirty="0">
                <a:latin typeface="+mn-lt"/>
                <a:ea typeface="+mn-ea"/>
                <a:cs typeface="+mn-cs"/>
              </a:rPr>
              <a:t>nd</a:t>
            </a:r>
            <a:r>
              <a:rPr lang="en-US" sz="2400" dirty="0">
                <a:latin typeface="+mn-lt"/>
                <a:ea typeface="+mn-ea"/>
                <a:cs typeface="+mn-cs"/>
              </a:rPr>
              <a:t> Edition .Philadelphia W.B. Saunders ;2002</a:t>
            </a:r>
          </a:p>
          <a:p>
            <a:pPr marL="274320" indent="-274320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defRPr/>
            </a:pPr>
            <a:endParaRPr lang="en-US" sz="2400" dirty="0">
              <a:latin typeface="+mn-lt"/>
              <a:ea typeface="+mn-ea"/>
              <a:cs typeface="+mn-cs"/>
            </a:endParaRPr>
          </a:p>
          <a:p>
            <a:pPr marL="274320" indent="-274320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Richard </a:t>
            </a:r>
            <a:r>
              <a:rPr lang="en-US" sz="2400" dirty="0" err="1">
                <a:latin typeface="+mn-lt"/>
                <a:ea typeface="+mn-ea"/>
                <a:cs typeface="+mn-cs"/>
              </a:rPr>
              <a:t>Tencate</a:t>
            </a:r>
            <a:r>
              <a:rPr lang="en-US" sz="2400" dirty="0">
                <a:latin typeface="+mn-lt"/>
                <a:ea typeface="+mn-ea"/>
                <a:cs typeface="+mn-cs"/>
              </a:rPr>
              <a:t> , Oral Histology development ,structure and function . 5</a:t>
            </a:r>
            <a:r>
              <a:rPr lang="en-US" sz="2400" baseline="30000" dirty="0">
                <a:latin typeface="+mn-lt"/>
                <a:ea typeface="+mn-ea"/>
                <a:cs typeface="+mn-cs"/>
              </a:rPr>
              <a:t>th</a:t>
            </a:r>
            <a:r>
              <a:rPr lang="en-US" sz="2400" dirty="0">
                <a:latin typeface="+mn-lt"/>
                <a:ea typeface="+mn-ea"/>
                <a:cs typeface="+mn-cs"/>
              </a:rPr>
              <a:t> Edition ,1998</a:t>
            </a:r>
          </a:p>
          <a:p>
            <a:pPr marL="274320" indent="-274320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defRPr/>
            </a:pPr>
            <a:endParaRPr lang="en-US" sz="2400" dirty="0">
              <a:latin typeface="+mn-lt"/>
              <a:ea typeface="+mn-ea"/>
              <a:cs typeface="+mn-cs"/>
            </a:endParaRPr>
          </a:p>
          <a:p>
            <a:pPr marL="274320" indent="-274320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Carranza F.A., Michael G. Newman . Clinical </a:t>
            </a:r>
            <a:r>
              <a:rPr lang="en-US" sz="2400" dirty="0" err="1">
                <a:latin typeface="+mn-lt"/>
                <a:ea typeface="+mn-ea"/>
                <a:cs typeface="+mn-cs"/>
              </a:rPr>
              <a:t>periodontology</a:t>
            </a:r>
            <a:r>
              <a:rPr lang="en-US" sz="2400" dirty="0">
                <a:latin typeface="+mn-lt"/>
                <a:ea typeface="+mn-ea"/>
                <a:cs typeface="+mn-cs"/>
              </a:rPr>
              <a:t> 8,9,10</a:t>
            </a:r>
            <a:r>
              <a:rPr lang="en-US" sz="2400" baseline="30000" dirty="0">
                <a:latin typeface="+mn-lt"/>
                <a:ea typeface="+mn-ea"/>
                <a:cs typeface="+mn-cs"/>
              </a:rPr>
              <a:t>th</a:t>
            </a:r>
            <a:r>
              <a:rPr lang="en-US" sz="2400" dirty="0">
                <a:latin typeface="+mn-lt"/>
                <a:ea typeface="+mn-ea"/>
                <a:cs typeface="+mn-cs"/>
              </a:rPr>
              <a:t> edition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Define &amp; classify types of dentin. Write  about various structures of dentin. Add a note on chemical composition of dentin</a:t>
            </a:r>
          </a:p>
          <a:p>
            <a:pPr marL="514350" indent="-514350">
              <a:buNone/>
            </a:pPr>
            <a:endParaRPr lang="en-US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Theories of dentin sensitivity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Age changes of dentin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err="1" smtClean="0"/>
              <a:t>Dentinogenesis</a:t>
            </a:r>
            <a:r>
              <a:rPr lang="en-US" sz="2800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Functions of dentin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Classification of dentin</a:t>
            </a:r>
            <a:endParaRPr lang="en-IN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Frequentely</a:t>
            </a: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Asked Questions</a:t>
            </a:r>
            <a:endParaRPr lang="en-IN" sz="4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" y="2332038"/>
            <a:ext cx="8229600" cy="4525962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11500" dirty="0" smtClean="0"/>
              <a:t>THANKYOU</a:t>
            </a:r>
            <a:endParaRPr lang="en-US" sz="115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229600" cy="1371600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</a:rPr>
              <a:t>Dentin - </a:t>
            </a:r>
            <a:r>
              <a:rPr lang="en-US" sz="3200" u="sng" dirty="0" smtClean="0">
                <a:solidFill>
                  <a:schemeClr val="tx1"/>
                </a:solidFill>
                <a:latin typeface="Times New Roman" pitchFamily="18" charset="0"/>
              </a:rPr>
              <a:t>less </a:t>
            </a:r>
            <a:r>
              <a:rPr lang="en-US" sz="3200" u="sng" dirty="0" err="1" smtClean="0">
                <a:solidFill>
                  <a:schemeClr val="tx1"/>
                </a:solidFill>
                <a:latin typeface="Times New Roman" pitchFamily="18" charset="0"/>
              </a:rPr>
              <a:t>radiopaque</a:t>
            </a:r>
            <a:r>
              <a:rPr lang="en-US" sz="3200" u="sng" dirty="0" smtClean="0">
                <a:solidFill>
                  <a:schemeClr val="tx1"/>
                </a:solidFill>
                <a:latin typeface="Times New Roman" pitchFamily="18" charset="0"/>
              </a:rPr>
              <a:t> than enamel 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en-US" sz="3200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en-US" sz="3200" i="1" dirty="0" smtClean="0">
                <a:solidFill>
                  <a:schemeClr val="tx1"/>
                </a:solidFill>
                <a:latin typeface="Times New Roman" pitchFamily="18" charset="0"/>
              </a:rPr>
              <a:t>( because of decreased  mineral content )</a:t>
            </a:r>
            <a:endParaRPr lang="en-IN" sz="3200" dirty="0">
              <a:solidFill>
                <a:schemeClr val="tx1"/>
              </a:solidFill>
            </a:endParaRPr>
          </a:p>
        </p:txBody>
      </p:sp>
      <p:pic>
        <p:nvPicPr>
          <p:cNvPr id="5" name="Picture 8" descr="scan0002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>
          <a:xfrm>
            <a:off x="0" y="2509229"/>
            <a:ext cx="6591300" cy="43487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0400" y="4233446"/>
            <a:ext cx="311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</a:rPr>
              <a:t>E</a:t>
            </a:r>
            <a:endParaRPr lang="en-IN" sz="1600" b="1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4947629"/>
            <a:ext cx="340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</a:rPr>
              <a:t>D</a:t>
            </a:r>
            <a:endParaRPr lang="en-IN" sz="1600" b="1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14272" y="5481029"/>
            <a:ext cx="319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</a:rPr>
              <a:t>P</a:t>
            </a:r>
            <a:endParaRPr lang="en-IN" sz="1600" b="1" dirty="0">
              <a:solidFill>
                <a:schemeClr val="bg2"/>
              </a:solidFill>
            </a:endParaRPr>
          </a:p>
        </p:txBody>
      </p:sp>
      <p:pic>
        <p:nvPicPr>
          <p:cNvPr id="9" name="Picture 2" descr="E:\Users\Dr.Shudhanshu Dixit\Desktop\clinic recent\New folder (2)\New folder (2)\1488742_686553341376464_1764391863_n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10000" contrast="30000"/>
          </a:blip>
          <a:srcRect l="54462" t="22222" r="26389" b="27778"/>
          <a:stretch>
            <a:fillRect/>
          </a:stretch>
        </p:blipFill>
        <p:spPr bwMode="auto">
          <a:xfrm>
            <a:off x="6934200" y="2530680"/>
            <a:ext cx="2209799" cy="432732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8458200" y="2743200"/>
            <a:ext cx="311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</a:rPr>
              <a:t>E</a:t>
            </a:r>
            <a:endParaRPr lang="en-IN" sz="1600" b="1" dirty="0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58200" y="3124200"/>
            <a:ext cx="340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D</a:t>
            </a:r>
            <a:endParaRPr lang="en-IN" sz="16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77200" y="3733800"/>
            <a:ext cx="319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P</a:t>
            </a:r>
            <a:endParaRPr lang="en-IN" sz="1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81000"/>
            <a:ext cx="8077200" cy="5791200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Strength : </a:t>
            </a:r>
          </a:p>
          <a:p>
            <a:pPr lvl="1"/>
            <a:r>
              <a:rPr lang="en-US" sz="2000" dirty="0" smtClean="0"/>
              <a:t>Greater compressive strength and flexural strength than enamel – accounts for elasticity – thus can be deformed to a certain limit</a:t>
            </a:r>
          </a:p>
          <a:p>
            <a:endParaRPr lang="en-US" sz="2400" b="1" dirty="0" smtClean="0"/>
          </a:p>
          <a:p>
            <a:r>
              <a:rPr lang="en-US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Permeability : </a:t>
            </a:r>
          </a:p>
          <a:p>
            <a:pPr lvl="1"/>
            <a:r>
              <a:rPr lang="en-US" sz="2000" dirty="0" smtClean="0"/>
              <a:t>Depends on size and patency of tubules which will decline with age (increases with age)</a:t>
            </a:r>
          </a:p>
          <a:p>
            <a:pPr lvl="1"/>
            <a:endParaRPr lang="en-US" sz="2000" dirty="0" smtClean="0"/>
          </a:p>
          <a:p>
            <a:endParaRPr lang="en-US" sz="2400" dirty="0" smtClean="0"/>
          </a:p>
          <a:p>
            <a:pPr>
              <a:buFontTx/>
              <a:buNone/>
            </a:pPr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04800" y="3657600"/>
            <a:ext cx="7772400" cy="2362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Ø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Thickness: </a:t>
            </a:r>
          </a:p>
          <a:p>
            <a:pPr marL="640080" marR="0" lvl="1" indent="-237744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Tx/>
              <a:buFont typeface="Verdana"/>
              <a:buChar char="◦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3-7 mm</a:t>
            </a:r>
          </a:p>
          <a:p>
            <a:pPr marL="640080" marR="0" lvl="1" indent="-237744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Tx/>
              <a:buFont typeface="Verdana"/>
              <a:buChar char="◦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Thicker in boys</a:t>
            </a:r>
          </a:p>
          <a:p>
            <a:pPr marL="640080" marR="0" lvl="1" indent="-237744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Tx/>
              <a:buFont typeface="Verdana"/>
              <a:buChar char="◦"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Buccal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&gt; Lingual</a:t>
            </a:r>
          </a:p>
          <a:p>
            <a:pPr marL="640080" marR="0" lvl="1" indent="-237744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Tx/>
              <a:buFont typeface="Verdana"/>
              <a:buChar char="◦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Increases with age 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en-I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76200" y="1319235"/>
            <a:ext cx="8915402" cy="5467351"/>
            <a:chOff x="328" y="960"/>
            <a:chExt cx="5616" cy="3444"/>
          </a:xfrm>
        </p:grpSpPr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328" y="1680"/>
              <a:ext cx="1827" cy="75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bg2"/>
                  </a:solidFill>
                </a:rPr>
                <a:t>INORGANIC</a:t>
              </a:r>
              <a:r>
                <a:rPr lang="en-US" b="1" dirty="0"/>
                <a:t> </a:t>
              </a:r>
            </a:p>
            <a:p>
              <a:r>
                <a:rPr lang="en-US" b="1" dirty="0"/>
                <a:t>(</a:t>
              </a:r>
              <a:r>
                <a:rPr lang="en-US" b="1" dirty="0" smtClean="0"/>
                <a:t>65%)</a:t>
              </a:r>
            </a:p>
            <a:p>
              <a:r>
                <a:rPr lang="en-US" b="1" dirty="0" smtClean="0"/>
                <a:t>Ca, Ph, Mg, Na, Fe, Zn, Cu, Fluorides</a:t>
              </a:r>
              <a:endParaRPr lang="en-US" b="1" dirty="0"/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2100" y="960"/>
              <a:ext cx="700" cy="233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chemeClr val="bg2"/>
                  </a:solidFill>
                </a:rPr>
                <a:t>DENTIN</a:t>
              </a:r>
              <a:endParaRPr lang="en-US" b="1" dirty="0">
                <a:solidFill>
                  <a:schemeClr val="bg2"/>
                </a:solidFill>
              </a:endParaRP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2671" y="1686"/>
              <a:ext cx="2475" cy="582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2"/>
                  </a:solidFill>
                </a:rPr>
                <a:t>ORGANIC &amp; Water</a:t>
              </a:r>
              <a:endParaRPr lang="en-US" b="1" dirty="0">
                <a:solidFill>
                  <a:schemeClr val="bg2"/>
                </a:solidFill>
              </a:endParaRPr>
            </a:p>
            <a:p>
              <a:pPr algn="ctr"/>
              <a:r>
                <a:rPr lang="en-US" b="1" dirty="0"/>
                <a:t>(</a:t>
              </a:r>
              <a:r>
                <a:rPr lang="en-US" b="1" dirty="0" smtClean="0"/>
                <a:t>35%)</a:t>
              </a:r>
            </a:p>
            <a:p>
              <a:pPr algn="ctr"/>
              <a:r>
                <a:rPr lang="en-US" b="1" dirty="0" smtClean="0"/>
                <a:t>Cells, </a:t>
              </a:r>
              <a:r>
                <a:rPr lang="en-US" b="1" dirty="0" err="1" smtClean="0"/>
                <a:t>Fibres</a:t>
              </a:r>
              <a:r>
                <a:rPr lang="en-US" b="1" dirty="0" smtClean="0"/>
                <a:t>, Ground substances</a:t>
              </a:r>
              <a:endParaRPr lang="en-US" b="1" dirty="0"/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2101" y="2802"/>
              <a:ext cx="1137" cy="407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/>
                <a:t>Type </a:t>
              </a:r>
              <a:r>
                <a:rPr lang="en-US" b="1" dirty="0" smtClean="0"/>
                <a:t>I, III, IV</a:t>
              </a:r>
            </a:p>
            <a:p>
              <a:pPr algn="ctr"/>
              <a:r>
                <a:rPr lang="en-US" b="1" dirty="0" smtClean="0">
                  <a:solidFill>
                    <a:schemeClr val="bg2"/>
                  </a:solidFill>
                </a:rPr>
                <a:t>COLLAGEN</a:t>
              </a:r>
              <a:r>
                <a:rPr lang="en-US" b="1" dirty="0" smtClean="0"/>
                <a:t> </a:t>
              </a:r>
              <a:endParaRPr lang="en-US" b="1" dirty="0"/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3762" y="2802"/>
              <a:ext cx="1611" cy="407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2"/>
                  </a:solidFill>
                </a:rPr>
                <a:t>NON COLLAGENOUS</a:t>
              </a:r>
            </a:p>
            <a:p>
              <a:pPr algn="ctr"/>
              <a:r>
                <a:rPr lang="en-US" b="1" dirty="0" smtClean="0">
                  <a:solidFill>
                    <a:schemeClr val="bg2"/>
                  </a:solidFill>
                </a:rPr>
                <a:t>PROTIENS</a:t>
              </a:r>
              <a:endParaRPr lang="en-US" b="1" dirty="0">
                <a:solidFill>
                  <a:schemeClr val="bg2"/>
                </a:solidFill>
              </a:endParaRPr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346" y="2802"/>
              <a:ext cx="1486" cy="407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2"/>
                  </a:solidFill>
                </a:rPr>
                <a:t>HYDROXYAPATITE</a:t>
              </a:r>
            </a:p>
            <a:p>
              <a:pPr algn="ctr"/>
              <a:r>
                <a:rPr lang="en-US" b="1" dirty="0"/>
                <a:t>Ca and P</a:t>
              </a:r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 flipH="1">
              <a:off x="1066" y="1209"/>
              <a:ext cx="1344" cy="44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>
              <a:off x="2410" y="1209"/>
              <a:ext cx="1395" cy="44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 flipH="1">
              <a:off x="2771" y="2289"/>
              <a:ext cx="932" cy="51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8"/>
            <p:cNvSpPr>
              <a:spLocks noChangeShapeType="1"/>
            </p:cNvSpPr>
            <p:nvPr/>
          </p:nvSpPr>
          <p:spPr bwMode="auto">
            <a:xfrm>
              <a:off x="3748" y="2289"/>
              <a:ext cx="883" cy="51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Box 20"/>
            <p:cNvSpPr txBox="1">
              <a:spLocks noChangeArrowheads="1"/>
            </p:cNvSpPr>
            <p:nvPr/>
          </p:nvSpPr>
          <p:spPr bwMode="auto">
            <a:xfrm>
              <a:off x="715" y="3648"/>
              <a:ext cx="1005" cy="233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 err="1"/>
                <a:t>Proteoglycan</a:t>
              </a:r>
              <a:r>
                <a:rPr lang="en-US" dirty="0"/>
                <a:t> </a:t>
              </a:r>
            </a:p>
          </p:txBody>
        </p:sp>
        <p:sp>
          <p:nvSpPr>
            <p:cNvPr id="19" name="Text Box 21"/>
            <p:cNvSpPr txBox="1">
              <a:spLocks noChangeArrowheads="1"/>
            </p:cNvSpPr>
            <p:nvPr/>
          </p:nvSpPr>
          <p:spPr bwMode="auto">
            <a:xfrm>
              <a:off x="1867" y="3648"/>
              <a:ext cx="932" cy="233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/>
                <a:t>G</a:t>
              </a:r>
              <a:r>
                <a:rPr lang="en-US" dirty="0" smtClean="0"/>
                <a:t>lycoprotein</a:t>
              </a:r>
              <a:endParaRPr lang="en-US" dirty="0"/>
            </a:p>
          </p:txBody>
        </p:sp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>
              <a:off x="2923" y="3648"/>
              <a:ext cx="1946" cy="582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 err="1" smtClean="0"/>
                <a:t>Dentinsialoprotein</a:t>
              </a:r>
              <a:r>
                <a:rPr lang="en-US" dirty="0" smtClean="0"/>
                <a:t> (DSP)</a:t>
              </a:r>
            </a:p>
            <a:p>
              <a:r>
                <a:rPr lang="en-US" dirty="0" err="1" smtClean="0"/>
                <a:t>Dentinphosphoprotein</a:t>
              </a:r>
              <a:r>
                <a:rPr lang="en-US" dirty="0" smtClean="0"/>
                <a:t> (DPP)</a:t>
              </a:r>
            </a:p>
            <a:p>
              <a:r>
                <a:rPr lang="en-US" dirty="0" err="1" smtClean="0"/>
                <a:t>Osteopontin</a:t>
              </a:r>
              <a:r>
                <a:rPr lang="en-US" dirty="0" smtClean="0"/>
                <a:t> (OP)</a:t>
              </a:r>
            </a:p>
          </p:txBody>
        </p:sp>
        <p:sp>
          <p:nvSpPr>
            <p:cNvPr id="21" name="Text Box 23"/>
            <p:cNvSpPr txBox="1">
              <a:spLocks noChangeArrowheads="1"/>
            </p:cNvSpPr>
            <p:nvPr/>
          </p:nvSpPr>
          <p:spPr bwMode="auto">
            <a:xfrm>
              <a:off x="4819" y="3648"/>
              <a:ext cx="1125" cy="756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dirty="0"/>
                <a:t>Growth </a:t>
              </a:r>
              <a:r>
                <a:rPr lang="en-US" dirty="0" smtClean="0"/>
                <a:t>factors</a:t>
              </a:r>
            </a:p>
            <a:p>
              <a:r>
                <a:rPr lang="en-US" dirty="0" smtClean="0"/>
                <a:t>BMP</a:t>
              </a:r>
            </a:p>
            <a:p>
              <a:r>
                <a:rPr lang="en-US" dirty="0" smtClean="0"/>
                <a:t>FGF</a:t>
              </a:r>
            </a:p>
            <a:p>
              <a:r>
                <a:rPr lang="en-US" dirty="0" smtClean="0"/>
                <a:t>PDGF</a:t>
              </a:r>
              <a:endParaRPr lang="en-US" dirty="0"/>
            </a:p>
          </p:txBody>
        </p:sp>
        <p:sp>
          <p:nvSpPr>
            <p:cNvPr id="22" name="Line 25"/>
            <p:cNvSpPr>
              <a:spLocks noChangeShapeType="1"/>
            </p:cNvSpPr>
            <p:nvPr/>
          </p:nvSpPr>
          <p:spPr bwMode="auto">
            <a:xfrm>
              <a:off x="4528" y="3250"/>
              <a:ext cx="1" cy="199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26"/>
            <p:cNvSpPr>
              <a:spLocks noChangeShapeType="1"/>
            </p:cNvSpPr>
            <p:nvPr/>
          </p:nvSpPr>
          <p:spPr bwMode="auto">
            <a:xfrm flipV="1">
              <a:off x="1531" y="3449"/>
              <a:ext cx="3772" cy="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7"/>
            <p:cNvSpPr>
              <a:spLocks noChangeShapeType="1"/>
            </p:cNvSpPr>
            <p:nvPr/>
          </p:nvSpPr>
          <p:spPr bwMode="auto">
            <a:xfrm>
              <a:off x="1531" y="3449"/>
              <a:ext cx="1" cy="199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28"/>
            <p:cNvSpPr>
              <a:spLocks noChangeShapeType="1"/>
            </p:cNvSpPr>
            <p:nvPr/>
          </p:nvSpPr>
          <p:spPr bwMode="auto">
            <a:xfrm>
              <a:off x="2682" y="3449"/>
              <a:ext cx="1" cy="199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29"/>
            <p:cNvSpPr>
              <a:spLocks noChangeShapeType="1"/>
            </p:cNvSpPr>
            <p:nvPr/>
          </p:nvSpPr>
          <p:spPr bwMode="auto">
            <a:xfrm>
              <a:off x="3978" y="3449"/>
              <a:ext cx="1" cy="199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30"/>
            <p:cNvSpPr>
              <a:spLocks noChangeShapeType="1"/>
            </p:cNvSpPr>
            <p:nvPr/>
          </p:nvSpPr>
          <p:spPr bwMode="auto">
            <a:xfrm>
              <a:off x="5303" y="3449"/>
              <a:ext cx="1" cy="199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35" name="Straight Arrow Connector 34"/>
          <p:cNvCxnSpPr>
            <a:stCxn id="7" idx="2"/>
          </p:cNvCxnSpPr>
          <p:nvPr/>
        </p:nvCxnSpPr>
        <p:spPr>
          <a:xfrm rot="16200000" flipH="1">
            <a:off x="1346313" y="3842649"/>
            <a:ext cx="552253" cy="19208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371600"/>
          </a:xfrm>
        </p:spPr>
        <p:txBody>
          <a:bodyPr/>
          <a:lstStyle/>
          <a:p>
            <a:r>
              <a:rPr lang="en-US" b="1" dirty="0" smtClean="0">
                <a:solidFill>
                  <a:srgbClr val="00B0F0"/>
                </a:solidFill>
              </a:rPr>
              <a:t>Chemical composition</a:t>
            </a:r>
            <a:endParaRPr lang="en-US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9694</TotalTime>
  <Words>1502</Words>
  <Application>Microsoft Office PowerPoint</Application>
  <PresentationFormat>On-screen Show (4:3)</PresentationFormat>
  <Paragraphs>457</Paragraphs>
  <Slides>66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69" baseType="lpstr">
      <vt:lpstr>Theme1</vt:lpstr>
      <vt:lpstr>Bitmap Image</vt:lpstr>
      <vt:lpstr>Photo Editor Photo</vt:lpstr>
      <vt:lpstr>Dentin</vt:lpstr>
      <vt:lpstr>Specific learning Objectives </vt:lpstr>
      <vt:lpstr>Contents </vt:lpstr>
      <vt:lpstr>Slide 4</vt:lpstr>
      <vt:lpstr>DENTIN </vt:lpstr>
      <vt:lpstr>Physical properties</vt:lpstr>
      <vt:lpstr>Dentin - less radiopaque than enamel  ( because of decreased  mineral content )</vt:lpstr>
      <vt:lpstr>Slide 8</vt:lpstr>
      <vt:lpstr>Chemical composition</vt:lpstr>
      <vt:lpstr>FUNCTIONS </vt:lpstr>
      <vt:lpstr>Structure of Dentin </vt:lpstr>
      <vt:lpstr>Dentinal tubules</vt:lpstr>
      <vt:lpstr>Slide 13</vt:lpstr>
      <vt:lpstr>Slide 14</vt:lpstr>
      <vt:lpstr>Slide 15</vt:lpstr>
      <vt:lpstr>Types of dentin</vt:lpstr>
      <vt:lpstr>Slide 17</vt:lpstr>
      <vt:lpstr>Slide 18</vt:lpstr>
      <vt:lpstr>Peritubular dentin / Intratubular dentin </vt:lpstr>
      <vt:lpstr>Intertubular dentin </vt:lpstr>
      <vt:lpstr>Slide 21</vt:lpstr>
      <vt:lpstr>Primary dentin</vt:lpstr>
      <vt:lpstr>   Mantle dentin</vt:lpstr>
      <vt:lpstr>Slide 24</vt:lpstr>
      <vt:lpstr>Slide 25</vt:lpstr>
      <vt:lpstr>Odontoblastic process /                               Tomes fibres</vt:lpstr>
      <vt:lpstr>Slide 27</vt:lpstr>
      <vt:lpstr>Slide 28</vt:lpstr>
      <vt:lpstr>Slide 29</vt:lpstr>
      <vt:lpstr>Tertiary dentin</vt:lpstr>
      <vt:lpstr>DEJ  (Dentinoenamel Junction)</vt:lpstr>
      <vt:lpstr>Interglobular dentin</vt:lpstr>
      <vt:lpstr>Slide 33</vt:lpstr>
      <vt:lpstr>Slide 34</vt:lpstr>
      <vt:lpstr>Slide 35</vt:lpstr>
      <vt:lpstr>Tomes granular layer</vt:lpstr>
      <vt:lpstr>Slide 37</vt:lpstr>
      <vt:lpstr>Neonatal line</vt:lpstr>
      <vt:lpstr>Dentin sensitivity theories  /  Theories of pain transmission through dentin</vt:lpstr>
      <vt:lpstr>     Direct neural stimulation</vt:lpstr>
      <vt:lpstr>Transduction theory</vt:lpstr>
      <vt:lpstr>Hydrodynamic theory</vt:lpstr>
      <vt:lpstr>Slide 43</vt:lpstr>
      <vt:lpstr>Slide 44</vt:lpstr>
      <vt:lpstr>Slide 45</vt:lpstr>
      <vt:lpstr>Slide 46</vt:lpstr>
      <vt:lpstr>Slide 47</vt:lpstr>
      <vt:lpstr>     Initial step - Odontoblast differentiation</vt:lpstr>
      <vt:lpstr>Slide 49</vt:lpstr>
      <vt:lpstr>FUNCTION OF ODONTOBLAST</vt:lpstr>
      <vt:lpstr>Dentinogenesis   2 phase process</vt:lpstr>
      <vt:lpstr>Deposition of Dentin / Matrix formation</vt:lpstr>
      <vt:lpstr>The first zone of unmineralized dentin - PREDENTIN</vt:lpstr>
      <vt:lpstr>MATRIX   VESICLES </vt:lpstr>
      <vt:lpstr>Slide 55</vt:lpstr>
      <vt:lpstr>Slide 56</vt:lpstr>
      <vt:lpstr>Age changes</vt:lpstr>
      <vt:lpstr>Reparative dentin</vt:lpstr>
      <vt:lpstr>Abrasion / Caries / operative procedure / insult</vt:lpstr>
      <vt:lpstr>Dead tracts</vt:lpstr>
      <vt:lpstr>Sclerotic dentin</vt:lpstr>
      <vt:lpstr>Summary </vt:lpstr>
      <vt:lpstr>Take home message </vt:lpstr>
      <vt:lpstr>Slide 64</vt:lpstr>
      <vt:lpstr>Slide 65</vt:lpstr>
      <vt:lpstr>Slide 66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DENTIN </dc:title>
  <dc:creator>ash</dc:creator>
  <cp:lastModifiedBy>OP</cp:lastModifiedBy>
  <cp:revision>152</cp:revision>
  <dcterms:created xsi:type="dcterms:W3CDTF">2010-03-05T13:42:35Z</dcterms:created>
  <dcterms:modified xsi:type="dcterms:W3CDTF">2023-03-03T10:19:57Z</dcterms:modified>
</cp:coreProperties>
</file>